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650" r:id="rId2"/>
    <p:sldMasterId id="2147483660" r:id="rId3"/>
    <p:sldMasterId id="214748368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D"/>
    <a:srgbClr val="0D5945"/>
    <a:srgbClr val="ED9E00"/>
    <a:srgbClr val="66305C"/>
    <a:srgbClr val="3D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10"/>
  </p:normalViewPr>
  <p:slideViewPr>
    <p:cSldViewPr snapToGrid="0" snapToObjects="1">
      <p:cViewPr varScale="1">
        <p:scale>
          <a:sx n="72" d="100"/>
          <a:sy n="72" d="100"/>
        </p:scale>
        <p:origin x="20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289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8CC6A5-F303-0E41-BF76-1D09A91287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3CACF-4C56-F44B-B053-6B34C22FD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C43C-67F1-EE49-9405-D584FFF9DDA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F4E1C-8336-0946-8794-2A8475A750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F07A1-C766-F348-9253-F4C81606FF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553FD-18D5-3349-B153-4344496BD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55D4-9EBE-424F-BD32-AB1CCE81BCD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A20B-2E27-E242-A120-82A9C43E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BA20B-2E27-E242-A120-82A9C43E0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3CFF38-7332-4FD5-9628-F12990C5F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39778">
            <a:off x="-6874280" y="-9922175"/>
            <a:ext cx="24130281" cy="2413028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DADA5F-0744-444A-98FE-9E48FBC2C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0500" y="3982315"/>
            <a:ext cx="4191000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94054F-6EED-E54F-B7C6-0E94A8B0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976" y="2371725"/>
            <a:ext cx="755650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381D89-99DA-4626-A928-027FA165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76716">
            <a:off x="-4964780" y="-8720197"/>
            <a:ext cx="22606751" cy="22606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4936CB-F58F-2F4E-9CF1-1FB8F812003E}"/>
              </a:ext>
            </a:extLst>
          </p:cNvPr>
          <p:cNvSpPr txBox="1">
            <a:spLocks/>
          </p:cNvSpPr>
          <p:nvPr userDrawn="1"/>
        </p:nvSpPr>
        <p:spPr>
          <a:xfrm>
            <a:off x="2570545" y="2766218"/>
            <a:ext cx="7050911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Together,</a:t>
            </a:r>
            <a:b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we are pharmacy.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Titl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2B83AD8-25DD-5B42-83A1-4122A77E2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1270">
            <a:off x="-5702943" y="-813261"/>
            <a:ext cx="16664235" cy="1666423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DADA5F-0744-444A-98FE-9E48FBC2C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0500" y="3982315"/>
            <a:ext cx="4191000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94054F-6EED-E54F-B7C6-0E94A8B0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976" y="2371725"/>
            <a:ext cx="755650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20873E-AAA7-4BBE-99E6-E1840952B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3577">
            <a:off x="398369" y="-2464367"/>
            <a:ext cx="21338049" cy="213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Divider Pag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A9BF9F-34A6-C54C-9E2D-8674003D7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C6B28-84DD-E24A-AB8E-10AB1E125810}"/>
              </a:ext>
            </a:extLst>
          </p:cNvPr>
          <p:cNvSpPr/>
          <p:nvPr userDrawn="1"/>
        </p:nvSpPr>
        <p:spPr>
          <a:xfrm>
            <a:off x="0" y="0"/>
            <a:ext cx="874713" cy="6858000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4CFC4-EDD8-E64D-A039-EC0EDECDA15F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D9A495-CF78-514F-AE1C-5DF65AC4A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45F825B-ED58-8740-91D2-9FD35ECE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5040313" cy="5980811"/>
          </a:xfrm>
          <a:prstGeom prst="rect">
            <a:avLst/>
          </a:prstGeom>
        </p:spPr>
        <p:txBody>
          <a:bodyPr/>
          <a:lstStyle>
            <a:lvl1pPr>
              <a:defRPr sz="5400"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F91035-8C78-4FC5-B4D9-FC3844E44B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38582">
            <a:off x="-2675319" y="-3744962"/>
            <a:ext cx="18479265" cy="184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00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41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9" y="960438"/>
            <a:ext cx="7058327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69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DFEE63-202F-C842-9781-EE221CE0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CC474D-2AD6-8B41-B978-A6622A63C0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0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Imag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4FA76B6-1A82-C04E-94EE-B992A37CB3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6E2E6D7-FADC-7B42-93BB-93DE8F1A59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72F84B-4387-B44C-9B66-819E2208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335236C-FE91-CE4B-9CB6-6D2C537BE8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A590693-F320-A142-89E5-CD39A49E4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1943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3A6B4D-C1E2-BE43-B731-6A8D6216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10283182" cy="5492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100" y="0"/>
            <a:ext cx="113238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A9BF9F-34A6-C54C-9E2D-8674003D7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B9238-CE18-45D1-8BBF-B6BF2014BF3C}"/>
              </a:ext>
            </a:extLst>
          </p:cNvPr>
          <p:cNvSpPr/>
          <p:nvPr userDrawn="1"/>
        </p:nvSpPr>
        <p:spPr>
          <a:xfrm>
            <a:off x="0" y="0"/>
            <a:ext cx="874713" cy="6858000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4CFC4-EDD8-E64D-A039-EC0EDECDA15F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D9A495-CF78-514F-AE1C-5DF65AC4A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56074C1-B355-714F-8386-78612BA56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1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0573">
            <a:off x="-2394720" y="-9335130"/>
            <a:ext cx="22895712" cy="22895712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815DE7CA-6A53-FC49-B918-4337235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5040313" cy="5980811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21043A-10E6-459E-9C1A-EE9997337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961894">
            <a:off x="-3602499" y="-6356925"/>
            <a:ext cx="14274349" cy="1427434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D4A8111-5C55-46D4-9208-9D943F88E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70609">
            <a:off x="-1459038" y="-1598594"/>
            <a:ext cx="19360329" cy="193603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4936CB-F58F-2F4E-9CF1-1FB8F812003E}"/>
              </a:ext>
            </a:extLst>
          </p:cNvPr>
          <p:cNvSpPr txBox="1">
            <a:spLocks/>
          </p:cNvSpPr>
          <p:nvPr userDrawn="1"/>
        </p:nvSpPr>
        <p:spPr>
          <a:xfrm>
            <a:off x="2570545" y="2766218"/>
            <a:ext cx="7050911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Together,</a:t>
            </a:r>
            <a:b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we are pharmacy.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FC039B-CF71-4574-B8D1-1A2246495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12773">
            <a:off x="-4284890" y="-8363820"/>
            <a:ext cx="22453421" cy="2245342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DADA5F-0744-444A-98FE-9E48FBC2C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0500" y="3982315"/>
            <a:ext cx="4191000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94054F-6EED-E54F-B7C6-0E94A8B0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976" y="2371725"/>
            <a:ext cx="755650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4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Divider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A9BF9F-34A6-C54C-9E2D-8674003D7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6074C1-B355-714F-8386-78612BA56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4789">
            <a:off x="-2792535" y="-9185682"/>
            <a:ext cx="23237763" cy="232377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C6B28-84DD-E24A-AB8E-10AB1E125810}"/>
              </a:ext>
            </a:extLst>
          </p:cNvPr>
          <p:cNvSpPr/>
          <p:nvPr userDrawn="1"/>
        </p:nvSpPr>
        <p:spPr>
          <a:xfrm>
            <a:off x="0" y="0"/>
            <a:ext cx="874713" cy="6858000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4CFC4-EDD8-E64D-A039-EC0EDECDA15F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D9A495-CF78-514F-AE1C-5DF65AC4A2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815DE7CA-6A53-FC49-B918-4337235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5040313" cy="5980811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66305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63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357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1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7066416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35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DFEE63-202F-C842-9781-EE221CE0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CC474D-2AD6-8B41-B978-A6622A63C0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3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Image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4FA76B6-1A82-C04E-94EE-B992A37CB3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6E2E6D7-FADC-7B42-93BB-93DE8F1A59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72F84B-4387-B44C-9B66-819E2208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335236C-FE91-CE4B-9CB6-6D2C537BE8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A590693-F320-A142-89E5-CD39A49E4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1943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5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3A6B4D-C1E2-BE43-B731-6A8D6216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10283182" cy="5492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4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100" y="0"/>
            <a:ext cx="113238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41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888D59-8F7B-4D81-A45A-23DE5B2AF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48901">
            <a:off x="-5106767" y="-7496020"/>
            <a:ext cx="22405533" cy="224055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4936CB-F58F-2F4E-9CF1-1FB8F812003E}"/>
              </a:ext>
            </a:extLst>
          </p:cNvPr>
          <p:cNvSpPr txBox="1">
            <a:spLocks/>
          </p:cNvSpPr>
          <p:nvPr userDrawn="1"/>
        </p:nvSpPr>
        <p:spPr>
          <a:xfrm>
            <a:off x="2570545" y="2766218"/>
            <a:ext cx="7050911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Together,</a:t>
            </a:r>
            <a:b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we are pharmacy.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F7D6A-E389-49A1-9D80-79C82746A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71139">
            <a:off x="-5293621" y="-8164638"/>
            <a:ext cx="23723850" cy="2372385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DADA5F-0744-444A-98FE-9E48FBC2C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0500" y="3982315"/>
            <a:ext cx="4191000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94054F-6EED-E54F-B7C6-0E94A8B0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976" y="2371725"/>
            <a:ext cx="755650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89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PS Divider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A9BF9F-34A6-C54C-9E2D-8674003D7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6074C1-B355-714F-8386-78612BA56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33442">
            <a:off x="-5700963" y="-10093574"/>
            <a:ext cx="24530552" cy="24530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C6B28-84DD-E24A-AB8E-10AB1E125810}"/>
              </a:ext>
            </a:extLst>
          </p:cNvPr>
          <p:cNvSpPr/>
          <p:nvPr userDrawn="1"/>
        </p:nvSpPr>
        <p:spPr>
          <a:xfrm>
            <a:off x="0" y="0"/>
            <a:ext cx="8747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4CFC4-EDD8-E64D-A039-EC0EDECDA15F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D9A495-CF78-514F-AE1C-5DF65AC4A2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815DE7CA-6A53-FC49-B918-4337235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5040313" cy="5980811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0D594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85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020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36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9" y="960438"/>
            <a:ext cx="7074505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96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DFEE63-202F-C842-9781-EE221CE0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CC474D-2AD6-8B41-B978-A6622A63C0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64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Image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4FA76B6-1A82-C04E-94EE-B992A37CB3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6E2E6D7-FADC-7B42-93BB-93DE8F1A59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72F84B-4387-B44C-9B66-819E2208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335236C-FE91-CE4B-9CB6-6D2C537BE8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5051425" cy="264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A590693-F320-A142-89E5-CD39A49E4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1943" y="3795713"/>
            <a:ext cx="5051425" cy="265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0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3A6B4D-C1E2-BE43-B731-6A8D6216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10283182" cy="5492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0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100" y="0"/>
            <a:ext cx="113238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7891B6-6F0F-4A43-8BF7-7E587B00B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983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02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8AB09-56DB-204F-AD2E-BE8FBF8C71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AC5D900-C29F-4148-9189-F367C8DA5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3539">
            <a:off x="-4454203" y="-7642084"/>
            <a:ext cx="21856706" cy="218567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4936CB-F58F-2F4E-9CF1-1FB8F812003E}"/>
              </a:ext>
            </a:extLst>
          </p:cNvPr>
          <p:cNvSpPr txBox="1">
            <a:spLocks/>
          </p:cNvSpPr>
          <p:nvPr userDrawn="1"/>
        </p:nvSpPr>
        <p:spPr>
          <a:xfrm>
            <a:off x="2570545" y="2766218"/>
            <a:ext cx="7050911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Together,</a:t>
            </a:r>
            <a:b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800" b="1" i="0" dirty="0">
                <a:solidFill>
                  <a:schemeClr val="bg1"/>
                </a:solidFill>
                <a:latin typeface="Georgia" panose="02040502050405020303" pitchFamily="18" charset="0"/>
              </a:rPr>
              <a:t>we are pharmacy.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B0777-8587-EE4D-98F1-54E7F505DB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368301"/>
            <a:ext cx="2796240" cy="8238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258BFB-CB68-B542-9502-BCA058AAE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14" y="5795607"/>
            <a:ext cx="606998" cy="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7066416" cy="5492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7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7D8-9236-E745-ABFD-FC257BA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AC7F-1D26-EE4B-8604-42F5B6AD0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960438"/>
            <a:ext cx="3695700" cy="5492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DFEE63-202F-C842-9781-EE221CE0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CC474D-2AD6-8B41-B978-A6622A63C0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9913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4FA76B6-1A82-C04E-94EE-B992A37CB3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700" y="960438"/>
            <a:ext cx="5051425" cy="2647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6E2E6D7-FADC-7B42-93BB-93DE8F1A59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3795713"/>
            <a:ext cx="5051425" cy="2657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72F84B-4387-B44C-9B66-819E2208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335236C-FE91-CE4B-9CB6-6D2C537BE8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5051425" cy="2647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A590693-F320-A142-89E5-CD39A49E4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1943" y="3795713"/>
            <a:ext cx="5051425" cy="2657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213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3A6B4D-C1E2-BE43-B731-6A8D6216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301"/>
            <a:ext cx="8904288" cy="39562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1943" y="960438"/>
            <a:ext cx="10283182" cy="5492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05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B3C2983-82D2-B044-89BE-33B1BA491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100" y="0"/>
            <a:ext cx="113238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976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FC1E-B9E2-4A4E-BB78-13D622ED776D}"/>
              </a:ext>
            </a:extLst>
          </p:cNvPr>
          <p:cNvSpPr/>
          <p:nvPr userDrawn="1"/>
        </p:nvSpPr>
        <p:spPr>
          <a:xfrm>
            <a:off x="0" y="0"/>
            <a:ext cx="874713" cy="6858000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C43BF-2110-4099-A12A-433ADE8F9C45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3A0492-2443-44E7-A6CC-4C6E5C74C7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00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4065">
          <p15:clr>
            <a:srgbClr val="F26B43"/>
          </p15:clr>
        </p15:guide>
        <p15:guide id="4" pos="7430">
          <p15:clr>
            <a:srgbClr val="F26B43"/>
          </p15:clr>
        </p15:guide>
        <p15:guide id="5" orient="horz" pos="605">
          <p15:clr>
            <a:srgbClr val="F26B43"/>
          </p15:clr>
        </p15:guide>
        <p15:guide id="9" pos="982" userDrawn="1">
          <p15:clr>
            <a:srgbClr val="F26B43"/>
          </p15:clr>
        </p15:guide>
        <p15:guide id="10" pos="4135">
          <p15:clr>
            <a:srgbClr val="F26B43"/>
          </p15:clr>
        </p15:guide>
        <p15:guide id="11" pos="4248">
          <p15:clr>
            <a:srgbClr val="F26B43"/>
          </p15:clr>
        </p15:guide>
        <p15:guide id="12" orient="horz" pos="2273">
          <p15:clr>
            <a:srgbClr val="F26B43"/>
          </p15:clr>
        </p15:guide>
        <p15:guide id="13" orient="horz" pos="2391">
          <p15:clr>
            <a:srgbClr val="F26B43"/>
          </p15:clr>
        </p15:guide>
        <p15:guide id="14" pos="3288">
          <p15:clr>
            <a:srgbClr val="F26B43"/>
          </p15:clr>
        </p15:guide>
        <p15:guide id="15" pos="3405">
          <p15:clr>
            <a:srgbClr val="F26B43"/>
          </p15:clr>
        </p15:guide>
        <p15:guide id="16" pos="6569">
          <p15:clr>
            <a:srgbClr val="F26B43"/>
          </p15:clr>
        </p15:guide>
        <p15:guide id="17" pos="6686">
          <p15:clr>
            <a:srgbClr val="F26B43"/>
          </p15:clr>
        </p15:guide>
        <p15:guide id="18" pos="5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B9F103-3635-D04A-993A-B034A8BB1F4C}"/>
              </a:ext>
            </a:extLst>
          </p:cNvPr>
          <p:cNvSpPr>
            <a:spLocks/>
          </p:cNvSpPr>
          <p:nvPr userDrawn="1"/>
        </p:nvSpPr>
        <p:spPr>
          <a:xfrm flipH="1">
            <a:off x="-3" y="0"/>
            <a:ext cx="9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2251D-175F-ED46-BE88-793AEEF6F610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AC3749D-CB3E-D443-9786-3853B91648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8" r:id="rId3"/>
    <p:sldLayoutId id="2147483659" r:id="rId4"/>
    <p:sldLayoutId id="2147483701" r:id="rId5"/>
    <p:sldLayoutId id="2147483652" r:id="rId6"/>
    <p:sldLayoutId id="2147483653" r:id="rId7"/>
    <p:sldLayoutId id="2147483654" r:id="rId8"/>
    <p:sldLayoutId id="2147483655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orient="horz" pos="4065" userDrawn="1">
          <p15:clr>
            <a:srgbClr val="F26B43"/>
          </p15:clr>
        </p15:guide>
        <p15:guide id="4" pos="7430" userDrawn="1">
          <p15:clr>
            <a:srgbClr val="F26B43"/>
          </p15:clr>
        </p15:guide>
        <p15:guide id="5" orient="horz" pos="605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4135" userDrawn="1">
          <p15:clr>
            <a:srgbClr val="F26B43"/>
          </p15:clr>
        </p15:guide>
        <p15:guide id="11" pos="4248" userDrawn="1">
          <p15:clr>
            <a:srgbClr val="F26B43"/>
          </p15:clr>
        </p15:guide>
        <p15:guide id="12" orient="horz" pos="2273" userDrawn="1">
          <p15:clr>
            <a:srgbClr val="F26B43"/>
          </p15:clr>
        </p15:guide>
        <p15:guide id="13" orient="horz" pos="2391" userDrawn="1">
          <p15:clr>
            <a:srgbClr val="F26B43"/>
          </p15:clr>
        </p15:guide>
        <p15:guide id="14" pos="3288" userDrawn="1">
          <p15:clr>
            <a:srgbClr val="F26B43"/>
          </p15:clr>
        </p15:guide>
        <p15:guide id="15" pos="3405" userDrawn="1">
          <p15:clr>
            <a:srgbClr val="F26B43"/>
          </p15:clr>
        </p15:guide>
        <p15:guide id="16" pos="6569" userDrawn="1">
          <p15:clr>
            <a:srgbClr val="F26B43"/>
          </p15:clr>
        </p15:guide>
        <p15:guide id="17" pos="6686" userDrawn="1">
          <p15:clr>
            <a:srgbClr val="F26B43"/>
          </p15:clr>
        </p15:guide>
        <p15:guide id="18" pos="5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B9F103-3635-D04A-993A-B034A8BB1F4C}"/>
              </a:ext>
            </a:extLst>
          </p:cNvPr>
          <p:cNvSpPr>
            <a:spLocks/>
          </p:cNvSpPr>
          <p:nvPr userDrawn="1"/>
        </p:nvSpPr>
        <p:spPr>
          <a:xfrm flipH="1">
            <a:off x="-3" y="0"/>
            <a:ext cx="9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2251D-175F-ED46-BE88-793AEEF6F610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AC3749D-CB3E-D443-9786-3853B91648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2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4065">
          <p15:clr>
            <a:srgbClr val="F26B43"/>
          </p15:clr>
        </p15:guide>
        <p15:guide id="4" pos="7430">
          <p15:clr>
            <a:srgbClr val="F26B43"/>
          </p15:clr>
        </p15:guide>
        <p15:guide id="5" orient="horz" pos="605">
          <p15:clr>
            <a:srgbClr val="F26B43"/>
          </p15:clr>
        </p15:guide>
        <p15:guide id="9" pos="960">
          <p15:clr>
            <a:srgbClr val="F26B43"/>
          </p15:clr>
        </p15:guide>
        <p15:guide id="10" pos="4135">
          <p15:clr>
            <a:srgbClr val="F26B43"/>
          </p15:clr>
        </p15:guide>
        <p15:guide id="11" pos="4248">
          <p15:clr>
            <a:srgbClr val="F26B43"/>
          </p15:clr>
        </p15:guide>
        <p15:guide id="12" orient="horz" pos="2273">
          <p15:clr>
            <a:srgbClr val="F26B43"/>
          </p15:clr>
        </p15:guide>
        <p15:guide id="13" orient="horz" pos="2391">
          <p15:clr>
            <a:srgbClr val="F26B43"/>
          </p15:clr>
        </p15:guide>
        <p15:guide id="14" pos="3288">
          <p15:clr>
            <a:srgbClr val="F26B43"/>
          </p15:clr>
        </p15:guide>
        <p15:guide id="15" pos="3405">
          <p15:clr>
            <a:srgbClr val="F26B43"/>
          </p15:clr>
        </p15:guide>
        <p15:guide id="16" pos="6569">
          <p15:clr>
            <a:srgbClr val="F26B43"/>
          </p15:clr>
        </p15:guide>
        <p15:guide id="17" pos="6686">
          <p15:clr>
            <a:srgbClr val="F26B43"/>
          </p15:clr>
        </p15:guide>
        <p15:guide id="18" pos="5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B9F103-3635-D04A-993A-B034A8BB1F4C}"/>
              </a:ext>
            </a:extLst>
          </p:cNvPr>
          <p:cNvSpPr>
            <a:spLocks/>
          </p:cNvSpPr>
          <p:nvPr userDrawn="1"/>
        </p:nvSpPr>
        <p:spPr>
          <a:xfrm flipH="1">
            <a:off x="-3" y="0"/>
            <a:ext cx="9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2251D-175F-ED46-BE88-793AEEF6F610}"/>
              </a:ext>
            </a:extLst>
          </p:cNvPr>
          <p:cNvSpPr txBox="1"/>
          <p:nvPr userDrawn="1"/>
        </p:nvSpPr>
        <p:spPr>
          <a:xfrm>
            <a:off x="-11574" y="6164573"/>
            <a:ext cx="9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CC4C1-403A-AA4F-857E-BC82B33E4061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AC3749D-CB3E-D443-9786-3853B91648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187" y="368300"/>
            <a:ext cx="331200" cy="12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703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4065">
          <p15:clr>
            <a:srgbClr val="F26B43"/>
          </p15:clr>
        </p15:guide>
        <p15:guide id="4" pos="7430">
          <p15:clr>
            <a:srgbClr val="F26B43"/>
          </p15:clr>
        </p15:guide>
        <p15:guide id="5" orient="horz" pos="605">
          <p15:clr>
            <a:srgbClr val="F26B43"/>
          </p15:clr>
        </p15:guide>
        <p15:guide id="9" pos="960">
          <p15:clr>
            <a:srgbClr val="F26B43"/>
          </p15:clr>
        </p15:guide>
        <p15:guide id="10" pos="4135">
          <p15:clr>
            <a:srgbClr val="F26B43"/>
          </p15:clr>
        </p15:guide>
        <p15:guide id="11" pos="4248">
          <p15:clr>
            <a:srgbClr val="F26B43"/>
          </p15:clr>
        </p15:guide>
        <p15:guide id="12" orient="horz" pos="2273">
          <p15:clr>
            <a:srgbClr val="F26B43"/>
          </p15:clr>
        </p15:guide>
        <p15:guide id="13" orient="horz" pos="2391">
          <p15:clr>
            <a:srgbClr val="F26B43"/>
          </p15:clr>
        </p15:guide>
        <p15:guide id="14" pos="3288">
          <p15:clr>
            <a:srgbClr val="F26B43"/>
          </p15:clr>
        </p15:guide>
        <p15:guide id="15" pos="3405">
          <p15:clr>
            <a:srgbClr val="F26B43"/>
          </p15:clr>
        </p15:guide>
        <p15:guide id="16" pos="6569">
          <p15:clr>
            <a:srgbClr val="F26B43"/>
          </p15:clr>
        </p15:guide>
        <p15:guide id="17" pos="6686">
          <p15:clr>
            <a:srgbClr val="F26B43"/>
          </p15:clr>
        </p15:guide>
        <p15:guide id="18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phar.ms/2Y9tqQ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6CA5D36-56FC-49CA-AC77-7071CCF5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Are you ready for NHS CPCS referrals?</a:t>
            </a:r>
            <a:endParaRPr lang="en-US" sz="2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1831D3-1404-48EE-824A-7C6EC5A88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2208" y="572396"/>
            <a:ext cx="7058327" cy="522832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With our free NHS CPCS workshops, you can build your confidence and practice the skills you need to help people. </a:t>
            </a:r>
          </a:p>
          <a:p>
            <a:pPr marL="0" indent="0">
              <a:buNone/>
            </a:pPr>
            <a:r>
              <a:rPr lang="en-GB" dirty="0"/>
              <a:t>You’ll get instant feedback from GPs and advanced clinical practitioners, so you’re ready to demonstrate the full range of your skills and the importance of pharmacy.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With our free NHS CPCS workshops, be confident in:</a:t>
            </a:r>
            <a:endParaRPr lang="en-GB" dirty="0"/>
          </a:p>
          <a:p>
            <a:pPr lvl="0"/>
            <a:r>
              <a:rPr lang="en-GB" dirty="0"/>
              <a:t>History taking </a:t>
            </a:r>
          </a:p>
          <a:p>
            <a:pPr lvl="0"/>
            <a:r>
              <a:rPr lang="en-GB" dirty="0"/>
              <a:t>Identifying red flags in consultations</a:t>
            </a:r>
          </a:p>
          <a:p>
            <a:pPr lvl="0"/>
            <a:r>
              <a:rPr lang="en-GB" dirty="0"/>
              <a:t>Involving patients during decision-making</a:t>
            </a:r>
          </a:p>
          <a:p>
            <a:pPr lvl="0"/>
            <a:r>
              <a:rPr lang="en-GB" dirty="0"/>
              <a:t>Supporting clinical reasoning with evidence-based practice</a:t>
            </a:r>
          </a:p>
          <a:p>
            <a:pPr lvl="0"/>
            <a:r>
              <a:rPr lang="en-GB" dirty="0"/>
              <a:t>Safety netting, signposting and referrals</a:t>
            </a:r>
          </a:p>
          <a:p>
            <a:pPr lvl="0"/>
            <a:r>
              <a:rPr lang="en-GB" dirty="0"/>
              <a:t>Clinical assessments and observations </a:t>
            </a:r>
          </a:p>
          <a:p>
            <a:r>
              <a:rPr lang="en-GB" dirty="0"/>
              <a:t>And more!</a:t>
            </a:r>
          </a:p>
          <a:p>
            <a:pPr marL="0" indent="0" algn="ctr">
              <a:buNone/>
            </a:pPr>
            <a:r>
              <a:rPr lang="en-GB" dirty="0"/>
              <a:t>To find out more and book your free place </a:t>
            </a:r>
            <a:r>
              <a:rPr lang="en-GB" b="1" i="1" u="sng" dirty="0">
                <a:hlinkClick r:id="rId3"/>
              </a:rPr>
              <a:t>visit our website</a:t>
            </a:r>
            <a:endParaRPr lang="en-GB" b="1" i="1" u="sng" dirty="0"/>
          </a:p>
          <a:p>
            <a:pPr marL="0" indent="0" algn="ctr">
              <a:buNone/>
            </a:pPr>
            <a:r>
              <a:rPr lang="en-US" b="1" dirty="0"/>
              <a:t>rpharms.com/events/</a:t>
            </a:r>
            <a:r>
              <a:rPr lang="en-US" b="1" dirty="0" err="1"/>
              <a:t>cpcs</a:t>
            </a:r>
            <a:r>
              <a:rPr lang="en-US" b="1" dirty="0"/>
              <a:t>-events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C2A5C4-0773-4EF6-B1A1-FCF9CB2D5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391" y="2981325"/>
            <a:ext cx="3697435" cy="24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4146"/>
      </p:ext>
    </p:extLst>
  </p:cSld>
  <p:clrMapOvr>
    <a:masterClrMapping/>
  </p:clrMapOvr>
</p:sld>
</file>

<file path=ppt/theme/theme1.xml><?xml version="1.0" encoding="utf-8"?>
<a:theme xmlns:a="http://schemas.openxmlformats.org/drawingml/2006/main" name="RPS Master">
  <a:themeElements>
    <a:clrScheme name="RPS Colours">
      <a:dk1>
        <a:srgbClr val="1C2045"/>
      </a:dk1>
      <a:lt1>
        <a:srgbClr val="FFFFFF"/>
      </a:lt1>
      <a:dk2>
        <a:srgbClr val="1C2045"/>
      </a:dk2>
      <a:lt2>
        <a:srgbClr val="FFFFFF"/>
      </a:lt2>
      <a:accent1>
        <a:srgbClr val="3CA6AB"/>
      </a:accent1>
      <a:accent2>
        <a:srgbClr val="BF498A"/>
      </a:accent2>
      <a:accent3>
        <a:srgbClr val="F3D03C"/>
      </a:accent3>
      <a:accent4>
        <a:srgbClr val="6BBF69"/>
      </a:accent4>
      <a:accent5>
        <a:srgbClr val="193E44"/>
      </a:accent5>
      <a:accent6>
        <a:srgbClr val="65305C"/>
      </a:accent6>
      <a:hlink>
        <a:srgbClr val="1C2045"/>
      </a:hlink>
      <a:folHlink>
        <a:srgbClr val="1C204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S-PTT template [Read-Only]" id="{58FF8C3F-15A6-4FF7-B4C5-5812C36FACD5}" vid="{2F145B4A-32DD-4F0D-A481-F8F2E8B6C3A0}"/>
    </a:ext>
  </a:extLst>
</a:theme>
</file>

<file path=ppt/theme/theme2.xml><?xml version="1.0" encoding="utf-8"?>
<a:theme xmlns:a="http://schemas.openxmlformats.org/drawingml/2006/main" name="RPS Master - Teal">
  <a:themeElements>
    <a:clrScheme name="RPS Colours">
      <a:dk1>
        <a:srgbClr val="1C2045"/>
      </a:dk1>
      <a:lt1>
        <a:srgbClr val="FFFFFF"/>
      </a:lt1>
      <a:dk2>
        <a:srgbClr val="1C2045"/>
      </a:dk2>
      <a:lt2>
        <a:srgbClr val="FFFFFF"/>
      </a:lt2>
      <a:accent1>
        <a:srgbClr val="3CA6AB"/>
      </a:accent1>
      <a:accent2>
        <a:srgbClr val="BF498A"/>
      </a:accent2>
      <a:accent3>
        <a:srgbClr val="F3D03C"/>
      </a:accent3>
      <a:accent4>
        <a:srgbClr val="6BBF69"/>
      </a:accent4>
      <a:accent5>
        <a:srgbClr val="193E44"/>
      </a:accent5>
      <a:accent6>
        <a:srgbClr val="65305C"/>
      </a:accent6>
      <a:hlink>
        <a:srgbClr val="1C2045"/>
      </a:hlink>
      <a:folHlink>
        <a:srgbClr val="1C204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S-PTT template [Read-Only]" id="{58FF8C3F-15A6-4FF7-B4C5-5812C36FACD5}" vid="{C7976536-B237-4225-A35B-98C5886A084B}"/>
    </a:ext>
  </a:extLst>
</a:theme>
</file>

<file path=ppt/theme/theme3.xml><?xml version="1.0" encoding="utf-8"?>
<a:theme xmlns:a="http://schemas.openxmlformats.org/drawingml/2006/main" name="RPS Master - Purple">
  <a:themeElements>
    <a:clrScheme name="RPS Colours">
      <a:dk1>
        <a:srgbClr val="1C2045"/>
      </a:dk1>
      <a:lt1>
        <a:srgbClr val="FFFFFF"/>
      </a:lt1>
      <a:dk2>
        <a:srgbClr val="1C2045"/>
      </a:dk2>
      <a:lt2>
        <a:srgbClr val="FFFFFF"/>
      </a:lt2>
      <a:accent1>
        <a:srgbClr val="3CA6AB"/>
      </a:accent1>
      <a:accent2>
        <a:srgbClr val="BF498A"/>
      </a:accent2>
      <a:accent3>
        <a:srgbClr val="F3D03C"/>
      </a:accent3>
      <a:accent4>
        <a:srgbClr val="6BBF69"/>
      </a:accent4>
      <a:accent5>
        <a:srgbClr val="193E44"/>
      </a:accent5>
      <a:accent6>
        <a:srgbClr val="65305C"/>
      </a:accent6>
      <a:hlink>
        <a:srgbClr val="1C2045"/>
      </a:hlink>
      <a:folHlink>
        <a:srgbClr val="1C204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S-PTT template [Read-Only]" id="{58FF8C3F-15A6-4FF7-B4C5-5812C36FACD5}" vid="{C7981F0D-3AAC-4175-8800-102EB1F031CF}"/>
    </a:ext>
  </a:extLst>
</a:theme>
</file>

<file path=ppt/theme/theme4.xml><?xml version="1.0" encoding="utf-8"?>
<a:theme xmlns:a="http://schemas.openxmlformats.org/drawingml/2006/main" name="RPS Master - Green">
  <a:themeElements>
    <a:clrScheme name="RPS Colours">
      <a:dk1>
        <a:srgbClr val="1C2045"/>
      </a:dk1>
      <a:lt1>
        <a:srgbClr val="FFFFFF"/>
      </a:lt1>
      <a:dk2>
        <a:srgbClr val="1C2045"/>
      </a:dk2>
      <a:lt2>
        <a:srgbClr val="FFFFFF"/>
      </a:lt2>
      <a:accent1>
        <a:srgbClr val="3CA6AB"/>
      </a:accent1>
      <a:accent2>
        <a:srgbClr val="BF498A"/>
      </a:accent2>
      <a:accent3>
        <a:srgbClr val="F3D03C"/>
      </a:accent3>
      <a:accent4>
        <a:srgbClr val="6BBF69"/>
      </a:accent4>
      <a:accent5>
        <a:srgbClr val="193E44"/>
      </a:accent5>
      <a:accent6>
        <a:srgbClr val="65305C"/>
      </a:accent6>
      <a:hlink>
        <a:srgbClr val="1C2045"/>
      </a:hlink>
      <a:folHlink>
        <a:srgbClr val="1C204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S-PTT template [Read-Only]" id="{58FF8C3F-15A6-4FF7-B4C5-5812C36FACD5}" vid="{0A659D61-6F7E-41AE-93BE-0807A489161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119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Georgia</vt:lpstr>
      <vt:lpstr>RPS Master</vt:lpstr>
      <vt:lpstr>RPS Master - Teal</vt:lpstr>
      <vt:lpstr>RPS Master - Purple</vt:lpstr>
      <vt:lpstr>RPS Master - Green</vt:lpstr>
      <vt:lpstr>Are you ready for NHS CPCS referrals?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NHS CPCS referrals?</dc:title>
  <dc:creator>Anna Pielach</dc:creator>
  <cp:lastModifiedBy>Anna Pielach</cp:lastModifiedBy>
  <cp:revision>9</cp:revision>
  <dcterms:created xsi:type="dcterms:W3CDTF">2021-01-19T12:24:29Z</dcterms:created>
  <dcterms:modified xsi:type="dcterms:W3CDTF">2021-03-11T13:25:28Z</dcterms:modified>
</cp:coreProperties>
</file>