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67" r:id="rId4"/>
    <p:sldId id="266" r:id="rId5"/>
    <p:sldId id="271" r:id="rId6"/>
    <p:sldId id="264" r:id="rId7"/>
    <p:sldId id="260" r:id="rId8"/>
    <p:sldId id="263" r:id="rId9"/>
    <p:sldId id="270" r:id="rId10"/>
    <p:sldId id="274" r:id="rId11"/>
    <p:sldId id="269" r:id="rId12"/>
    <p:sldId id="275" r:id="rId13"/>
    <p:sldId id="268" r:id="rId14"/>
    <p:sldId id="272" r:id="rId15"/>
    <p:sldId id="273" r:id="rId16"/>
    <p:sldId id="265" r:id="rId17"/>
    <p:sldId id="259" r:id="rId18"/>
  </p:sldIdLst>
  <p:sldSz cx="9144000" cy="6858000" type="screen4x3"/>
  <p:notesSz cx="6797675" cy="9926638"/>
  <p:defaultTextStyle>
    <a:defPPr>
      <a:defRPr lang="en-US"/>
    </a:defPPr>
    <a:lvl1pPr algn="l" rtl="0" eaLnBrk="0" fontAlgn="base" hangingPunct="0">
      <a:spcBef>
        <a:spcPct val="5000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5000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5000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5000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5000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A6E3"/>
    <a:srgbClr val="41983A"/>
    <a:srgbClr val="0A1A90"/>
    <a:srgbClr val="2B7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86" autoAdjust="0"/>
  </p:normalViewPr>
  <p:slideViewPr>
    <p:cSldViewPr>
      <p:cViewPr varScale="1">
        <p:scale>
          <a:sx n="97" d="100"/>
          <a:sy n="97" d="100"/>
        </p:scale>
        <p:origin x="20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61E3080-6A50-46B8-A820-21C61486D04F}"/>
              </a:ext>
            </a:extLst>
          </p:cNvPr>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a:latin typeface="Times"/>
                <a:ea typeface="+mn-ea"/>
              </a:defRPr>
            </a:lvl1pPr>
          </a:lstStyle>
          <a:p>
            <a:pPr>
              <a:defRPr/>
            </a:pPr>
            <a:endParaRPr lang="en-GB" altLang="en-US"/>
          </a:p>
        </p:txBody>
      </p:sp>
      <p:sp>
        <p:nvSpPr>
          <p:cNvPr id="20483" name="Rectangle 3">
            <a:extLst>
              <a:ext uri="{FF2B5EF4-FFF2-40B4-BE49-F238E27FC236}">
                <a16:creationId xmlns:a16="http://schemas.microsoft.com/office/drawing/2014/main" id="{F28CD9B4-E059-4703-806B-2199E276706A}"/>
              </a:ext>
            </a:extLst>
          </p:cNvPr>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a:ea typeface="+mn-ea"/>
              </a:defRPr>
            </a:lvl1pPr>
          </a:lstStyle>
          <a:p>
            <a:pPr>
              <a:defRPr/>
            </a:pPr>
            <a:endParaRPr lang="en-GB" altLang="en-US"/>
          </a:p>
        </p:txBody>
      </p:sp>
      <p:sp>
        <p:nvSpPr>
          <p:cNvPr id="20484" name="Rectangle 4">
            <a:extLst>
              <a:ext uri="{FF2B5EF4-FFF2-40B4-BE49-F238E27FC236}">
                <a16:creationId xmlns:a16="http://schemas.microsoft.com/office/drawing/2014/main" id="{F923E3F9-0337-40CE-98F8-36F5D840B23F}"/>
              </a:ext>
            </a:extLst>
          </p:cNvPr>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latin typeface="Times"/>
                <a:ea typeface="+mn-ea"/>
              </a:defRPr>
            </a:lvl1pPr>
          </a:lstStyle>
          <a:p>
            <a:pPr>
              <a:defRPr/>
            </a:pPr>
            <a:endParaRPr lang="en-GB" altLang="en-US"/>
          </a:p>
        </p:txBody>
      </p:sp>
      <p:sp>
        <p:nvSpPr>
          <p:cNvPr id="20485" name="Rectangle 5">
            <a:extLst>
              <a:ext uri="{FF2B5EF4-FFF2-40B4-BE49-F238E27FC236}">
                <a16:creationId xmlns:a16="http://schemas.microsoft.com/office/drawing/2014/main" id="{70F25ED7-06A6-497E-9333-65EFEE205EA3}"/>
              </a:ext>
            </a:extLst>
          </p:cNvPr>
          <p:cNvSpPr>
            <a:spLocks noGrp="1" noChangeArrowheads="1"/>
          </p:cNvSpPr>
          <p:nvPr>
            <p:ph type="sldNum" sz="quarter" idx="3"/>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panose="02020603050405020304" pitchFamily="18" charset="0"/>
              </a:defRPr>
            </a:lvl1pPr>
          </a:lstStyle>
          <a:p>
            <a:fld id="{968DBDB4-54F5-4CDD-B194-C8E19D622E96}"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EDDB5A-6B04-450C-8303-EB623CFBDB54}" type="datetimeFigureOut">
              <a:rPr lang="en-GB" smtClean="0"/>
              <a:t>12/09/2017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D0E029E-6516-4BB1-BEDD-F8A09FD98CEC}" type="slidenum">
              <a:rPr lang="en-GB" smtClean="0"/>
              <a:t>‹#›</a:t>
            </a:fld>
            <a:endParaRPr lang="en-GB"/>
          </a:p>
        </p:txBody>
      </p:sp>
    </p:spTree>
    <p:extLst>
      <p:ext uri="{BB962C8B-B14F-4D97-AF65-F5344CB8AC3E}">
        <p14:creationId xmlns:p14="http://schemas.microsoft.com/office/powerpoint/2010/main" val="292626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914400" rtl="0" eaLnBrk="0" fontAlgn="base" latinLnBrk="0" hangingPunct="0">
              <a:lnSpc>
                <a:spcPct val="95000"/>
              </a:lnSpc>
              <a:spcBef>
                <a:spcPct val="5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9894E77-5124-4E85-B7E0-8F41A4E0E755}" type="slidenum">
              <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914400" rtl="0" eaLnBrk="0" fontAlgn="base" latinLnBrk="0" hangingPunct="0">
                <a:lnSpc>
                  <a:spcPct val="95000"/>
                </a:lnSpc>
                <a:spcBef>
                  <a:spcPct val="5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22531" name="Rectangle 1"/>
          <p:cNvSpPr txBox="1">
            <a:spLocks noGrp="1" noRot="1" noChangeAspect="1" noChangeArrowheads="1" noTextEdit="1"/>
          </p:cNvSpPr>
          <p:nvPr>
            <p:ph type="sldImg"/>
          </p:nvPr>
        </p:nvSpPr>
        <p:spPr>
          <a:xfrm>
            <a:off x="1143000" y="685800"/>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txBox="1">
            <a:spLocks noChangeArrowheads="1"/>
          </p:cNvSpPr>
          <p:nvPr/>
        </p:nvSpPr>
        <p:spPr bwMode="auto">
          <a:xfrm>
            <a:off x="685800" y="4343400"/>
            <a:ext cx="54848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0">
              <a:lnSpc>
                <a:spcPct val="93000"/>
              </a:lnSpc>
              <a:spcBef>
                <a:spcPct val="5000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194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86075BA-AA4C-405D-B6EC-2BC198076F1E}" type="slidenum">
              <a:rPr lang="en-GB">
                <a:solidFill>
                  <a:srgbClr val="000000"/>
                </a:solidFill>
                <a:latin typeface="Times New Roman" panose="02020603050405020304" pitchFamily="18" charset="0"/>
              </a:rPr>
              <a:pPr>
                <a:lnSpc>
                  <a:spcPct val="95000"/>
                </a:lnSpc>
                <a:buClrTx/>
                <a:buFontTx/>
                <a:buNone/>
              </a:pPr>
              <a:t>4</a:t>
            </a:fld>
            <a:endParaRPr lang="en-GB"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dirty="0"/>
          </a:p>
        </p:txBody>
      </p:sp>
      <p:sp>
        <p:nvSpPr>
          <p:cNvPr id="2" name="Notes Placeholder 1"/>
          <p:cNvSpPr>
            <a:spLocks noGrp="1"/>
          </p:cNvSpPr>
          <p:nvPr>
            <p:ph type="body" idx="1"/>
          </p:nvPr>
        </p:nvSpPr>
        <p:spPr>
          <a:xfrm>
            <a:off x="703262" y="5093147"/>
            <a:ext cx="5486400" cy="3600450"/>
          </a:xfrm>
        </p:spPr>
        <p:txBody>
          <a:bodyPr/>
          <a:lstStyle/>
          <a:p>
            <a:r>
              <a:rPr lang="en-GB" dirty="0"/>
              <a:t>This is</a:t>
            </a:r>
            <a:r>
              <a:rPr lang="en-GB" baseline="0" dirty="0"/>
              <a:t> the type of situation that needs to be avoided, over 1 years worth of trays in a pile. Confusion and lack of interest in their medicines were the predominant reasons for this occurring but consider the risks involved in all these trays. Some were significantly different reflecting changes in medicines over time. Furthermore consider how confusing this would be with the added confusion of all the separate medicines (including three brands of theophylline).</a:t>
            </a:r>
          </a:p>
          <a:p>
            <a:endParaRPr lang="en-GB" baseline="0" dirty="0"/>
          </a:p>
          <a:p>
            <a:endParaRPr lang="en-GB" dirty="0"/>
          </a:p>
        </p:txBody>
      </p:sp>
    </p:spTree>
    <p:extLst>
      <p:ext uri="{BB962C8B-B14F-4D97-AF65-F5344CB8AC3E}">
        <p14:creationId xmlns:p14="http://schemas.microsoft.com/office/powerpoint/2010/main" val="85530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0149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2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950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6123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232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3851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390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429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06765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79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118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869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281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7015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09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665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842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238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3434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90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518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437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692A131A-E3EE-45BF-AE0A-DD1A6D87AD6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876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9" descr="University Hospital Southampton foundation trustCOL">
            <a:extLst>
              <a:ext uri="{FF2B5EF4-FFF2-40B4-BE49-F238E27FC236}">
                <a16:creationId xmlns:a16="http://schemas.microsoft.com/office/drawing/2014/main" id="{CE41AA3B-B820-489A-B24A-855B8D2F399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00788" y="6092825"/>
            <a:ext cx="21986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a:ea typeface="ＭＳ Ｐゴシック" charset="0"/>
        </a:defRPr>
      </a:lvl2pPr>
      <a:lvl3pPr algn="ctr" rtl="0" eaLnBrk="0" fontAlgn="base" hangingPunct="0">
        <a:spcBef>
          <a:spcPct val="0"/>
        </a:spcBef>
        <a:spcAft>
          <a:spcPct val="0"/>
        </a:spcAft>
        <a:defRPr sz="4400">
          <a:solidFill>
            <a:schemeClr val="tx2"/>
          </a:solidFill>
          <a:latin typeface="Times"/>
          <a:ea typeface="ＭＳ Ｐゴシック" charset="0"/>
        </a:defRPr>
      </a:lvl3pPr>
      <a:lvl4pPr algn="ctr" rtl="0" eaLnBrk="0" fontAlgn="base" hangingPunct="0">
        <a:spcBef>
          <a:spcPct val="0"/>
        </a:spcBef>
        <a:spcAft>
          <a:spcPct val="0"/>
        </a:spcAft>
        <a:defRPr sz="4400">
          <a:solidFill>
            <a:schemeClr val="tx2"/>
          </a:solidFill>
          <a:latin typeface="Times"/>
          <a:ea typeface="ＭＳ Ｐゴシック" charset="0"/>
        </a:defRPr>
      </a:lvl4pPr>
      <a:lvl5pPr algn="ctr" rtl="0" eaLnBrk="0" fontAlgn="base" hangingPunct="0">
        <a:spcBef>
          <a:spcPct val="0"/>
        </a:spcBef>
        <a:spcAft>
          <a:spcPct val="0"/>
        </a:spcAft>
        <a:defRPr sz="4400">
          <a:solidFill>
            <a:schemeClr val="tx2"/>
          </a:solidFill>
          <a:latin typeface="Times"/>
          <a:ea typeface="ＭＳ Ｐゴシック" charset="0"/>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defRPr sz="2000">
          <a:solidFill>
            <a:schemeClr val="tx1"/>
          </a:solidFill>
          <a:latin typeface="+mn-lt"/>
          <a:ea typeface="ＭＳ Ｐゴシック" charset="0"/>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876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University Hospital Southampton foundation trustCO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00788" y="6092825"/>
            <a:ext cx="2195512"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3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E719D0EE-F6D2-4DD8-BDA8-6C1900EC3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268413"/>
            <a:ext cx="6284912"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6D804B3E-E014-4990-8694-EA6B733920A9}"/>
              </a:ext>
            </a:extLst>
          </p:cNvPr>
          <p:cNvSpPr>
            <a:spLocks noChangeArrowheads="1"/>
          </p:cNvSpPr>
          <p:nvPr/>
        </p:nvSpPr>
        <p:spPr bwMode="auto">
          <a:xfrm>
            <a:off x="3132138" y="1295400"/>
            <a:ext cx="5478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r>
              <a:rPr lang="en-GB" altLang="en-US" sz="3200" b="1" dirty="0">
                <a:solidFill>
                  <a:schemeClr val="accent2"/>
                </a:solidFill>
              </a:rPr>
              <a:t>Clinical Handover to Community Pharmacy</a:t>
            </a:r>
            <a:endParaRPr lang="en-GB" altLang="en-US" sz="3200" dirty="0">
              <a:solidFill>
                <a:schemeClr val="accent2"/>
              </a:solidFill>
            </a:endParaRPr>
          </a:p>
        </p:txBody>
      </p:sp>
      <p:sp>
        <p:nvSpPr>
          <p:cNvPr id="2052" name="Rectangle 8">
            <a:extLst>
              <a:ext uri="{FF2B5EF4-FFF2-40B4-BE49-F238E27FC236}">
                <a16:creationId xmlns:a16="http://schemas.microsoft.com/office/drawing/2014/main" id="{8564BD7A-C1DD-4574-896D-18837B0D93B3}"/>
              </a:ext>
            </a:extLst>
          </p:cNvPr>
          <p:cNvSpPr>
            <a:spLocks noChangeArrowheads="1"/>
          </p:cNvSpPr>
          <p:nvPr/>
        </p:nvSpPr>
        <p:spPr bwMode="auto">
          <a:xfrm>
            <a:off x="4572000" y="32766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r>
              <a:rPr lang="en-GB" altLang="en-US" sz="2000" b="1" dirty="0">
                <a:solidFill>
                  <a:srgbClr val="3366FF"/>
                </a:solidFill>
              </a:rPr>
              <a:t>James Allen</a:t>
            </a:r>
          </a:p>
          <a:p>
            <a:pPr algn="r" eaLnBrk="1" hangingPunct="1">
              <a:spcBef>
                <a:spcPct val="0"/>
              </a:spcBef>
            </a:pPr>
            <a:r>
              <a:rPr lang="en-GB" altLang="en-US" sz="2000" b="1" dirty="0">
                <a:solidFill>
                  <a:srgbClr val="3366FF"/>
                </a:solidFill>
              </a:rPr>
              <a:t>Deputy Chief Pharmacist – Clinical Services</a:t>
            </a:r>
          </a:p>
          <a:p>
            <a:pPr algn="r" eaLnBrk="1" hangingPunct="1">
              <a:spcBef>
                <a:spcPct val="0"/>
              </a:spcBef>
            </a:pPr>
            <a:endParaRPr lang="en-GB" altLang="en-US" sz="2000" b="1" dirty="0">
              <a:solidFill>
                <a:srgbClr val="3366FF"/>
              </a:solidFill>
            </a:endParaRPr>
          </a:p>
          <a:p>
            <a:pPr algn="r" eaLnBrk="1" hangingPunct="1">
              <a:spcBef>
                <a:spcPct val="0"/>
              </a:spcBef>
            </a:pPr>
            <a:r>
              <a:rPr lang="en-GB" altLang="en-US" sz="2000" b="1" dirty="0">
                <a:solidFill>
                  <a:srgbClr val="3366FF"/>
                </a:solidFill>
              </a:rPr>
              <a:t>12</a:t>
            </a:r>
            <a:r>
              <a:rPr lang="en-GB" altLang="en-US" sz="2000" b="1" baseline="30000" dirty="0">
                <a:solidFill>
                  <a:srgbClr val="3366FF"/>
                </a:solidFill>
              </a:rPr>
              <a:t>th</a:t>
            </a:r>
            <a:r>
              <a:rPr lang="en-GB" altLang="en-US" sz="2000" b="1" dirty="0">
                <a:solidFill>
                  <a:srgbClr val="3366FF"/>
                </a:solidFill>
              </a:rPr>
              <a:t> September 2017</a:t>
            </a:r>
            <a:endParaRPr lang="en-GB" altLang="en-US" sz="3200" dirty="0">
              <a:solidFill>
                <a:srgbClr val="3366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8823-5B7F-4363-B087-D8535D60D4DA}"/>
              </a:ext>
            </a:extLst>
          </p:cNvPr>
          <p:cNvSpPr>
            <a:spLocks noGrp="1"/>
          </p:cNvSpPr>
          <p:nvPr>
            <p:ph type="title"/>
          </p:nvPr>
        </p:nvSpPr>
        <p:spPr>
          <a:xfrm>
            <a:off x="457200" y="274638"/>
            <a:ext cx="8229600" cy="994122"/>
          </a:xfrm>
        </p:spPr>
        <p:txBody>
          <a:bodyPr/>
          <a:lstStyle/>
          <a:p>
            <a:r>
              <a:rPr lang="en-GB" sz="3200" b="1" dirty="0">
                <a:latin typeface="Arial" panose="020B0604020202020204" pitchFamily="34" charset="0"/>
                <a:cs typeface="Arial" panose="020B0604020202020204" pitchFamily="34" charset="0"/>
              </a:rPr>
              <a:t>How will a UHS referral look?</a:t>
            </a:r>
          </a:p>
        </p:txBody>
      </p:sp>
      <p:pic>
        <p:nvPicPr>
          <p:cNvPr id="3" name="Picture 2">
            <a:extLst>
              <a:ext uri="{FF2B5EF4-FFF2-40B4-BE49-F238E27FC236}">
                <a16:creationId xmlns:a16="http://schemas.microsoft.com/office/drawing/2014/main" id="{1D902816-4D27-4930-A262-460EE479ACAD}"/>
              </a:ext>
            </a:extLst>
          </p:cNvPr>
          <p:cNvPicPr>
            <a:picLocks noChangeAspect="1"/>
          </p:cNvPicPr>
          <p:nvPr/>
        </p:nvPicPr>
        <p:blipFill>
          <a:blip r:embed="rId2"/>
          <a:stretch>
            <a:fillRect/>
          </a:stretch>
        </p:blipFill>
        <p:spPr>
          <a:xfrm>
            <a:off x="1187624" y="771699"/>
            <a:ext cx="7071357" cy="5574658"/>
          </a:xfrm>
          <a:prstGeom prst="rect">
            <a:avLst/>
          </a:prstGeom>
        </p:spPr>
      </p:pic>
    </p:spTree>
    <p:extLst>
      <p:ext uri="{BB962C8B-B14F-4D97-AF65-F5344CB8AC3E}">
        <p14:creationId xmlns:p14="http://schemas.microsoft.com/office/powerpoint/2010/main" val="329557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68C09389-D772-4A1E-9D0F-EA99C95D00BA}"/>
              </a:ext>
            </a:extLst>
          </p:cNvPr>
          <p:cNvCxnSpPr/>
          <p:nvPr/>
        </p:nvCxnSpPr>
        <p:spPr bwMode="auto">
          <a:xfrm>
            <a:off x="4641756" y="1340768"/>
            <a:ext cx="1152128" cy="0"/>
          </a:xfrm>
          <a:prstGeom prst="straightConnector1">
            <a:avLst/>
          </a:prstGeom>
          <a:noFill/>
          <a:ln w="76200">
            <a:solidFill>
              <a:srgbClr val="FF0000"/>
            </a:solidFill>
            <a:headEnd type="triangl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C70F9E17-2AE1-4108-93A9-FC95DDE57517}"/>
              </a:ext>
            </a:extLst>
          </p:cNvPr>
          <p:cNvSpPr txBox="1"/>
          <p:nvPr/>
        </p:nvSpPr>
        <p:spPr>
          <a:xfrm>
            <a:off x="6228184" y="1196752"/>
            <a:ext cx="2376264" cy="646331"/>
          </a:xfrm>
          <a:prstGeom prst="rect">
            <a:avLst/>
          </a:prstGeom>
          <a:noFill/>
        </p:spPr>
        <p:txBody>
          <a:bodyPr wrap="square" rtlCol="0">
            <a:spAutoFit/>
          </a:bodyPr>
          <a:lstStyle/>
          <a:p>
            <a:r>
              <a:rPr lang="en-GB" dirty="0"/>
              <a:t>Referral reason / details</a:t>
            </a:r>
          </a:p>
        </p:txBody>
      </p:sp>
      <p:pic>
        <p:nvPicPr>
          <p:cNvPr id="12" name="Picture 11">
            <a:extLst>
              <a:ext uri="{FF2B5EF4-FFF2-40B4-BE49-F238E27FC236}">
                <a16:creationId xmlns:a16="http://schemas.microsoft.com/office/drawing/2014/main" id="{E9BECB59-F489-47E2-B877-DFA49EF9C5A8}"/>
              </a:ext>
            </a:extLst>
          </p:cNvPr>
          <p:cNvPicPr>
            <a:picLocks noChangeAspect="1"/>
          </p:cNvPicPr>
          <p:nvPr/>
        </p:nvPicPr>
        <p:blipFill>
          <a:blip r:embed="rId2"/>
          <a:stretch>
            <a:fillRect/>
          </a:stretch>
        </p:blipFill>
        <p:spPr>
          <a:xfrm>
            <a:off x="107504" y="1"/>
            <a:ext cx="4534252" cy="6525344"/>
          </a:xfrm>
          <a:prstGeom prst="rect">
            <a:avLst/>
          </a:prstGeom>
        </p:spPr>
      </p:pic>
      <p:cxnSp>
        <p:nvCxnSpPr>
          <p:cNvPr id="13" name="Straight Arrow Connector 12">
            <a:extLst>
              <a:ext uri="{FF2B5EF4-FFF2-40B4-BE49-F238E27FC236}">
                <a16:creationId xmlns:a16="http://schemas.microsoft.com/office/drawing/2014/main" id="{CDC0964C-7804-403A-BCB0-4EE2E629DB9E}"/>
              </a:ext>
            </a:extLst>
          </p:cNvPr>
          <p:cNvCxnSpPr>
            <a:cxnSpLocks/>
          </p:cNvCxnSpPr>
          <p:nvPr/>
        </p:nvCxnSpPr>
        <p:spPr bwMode="auto">
          <a:xfrm flipV="1">
            <a:off x="4526380" y="1493168"/>
            <a:ext cx="1304528" cy="855712"/>
          </a:xfrm>
          <a:prstGeom prst="straightConnector1">
            <a:avLst/>
          </a:prstGeom>
          <a:noFill/>
          <a:ln w="76200">
            <a:solidFill>
              <a:srgbClr val="FF0000"/>
            </a:solidFill>
            <a:headEnd type="triangl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7094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7AC0-A551-4E3A-9B2E-D91AAEEA3249}"/>
              </a:ext>
            </a:extLst>
          </p:cNvPr>
          <p:cNvSpPr>
            <a:spLocks noGrp="1"/>
          </p:cNvSpPr>
          <p:nvPr>
            <p:ph type="title"/>
          </p:nvPr>
        </p:nvSpPr>
        <p:spPr>
          <a:xfrm>
            <a:off x="457200" y="274638"/>
            <a:ext cx="8229600" cy="1498178"/>
          </a:xfrm>
        </p:spPr>
        <p:txBody>
          <a:bodyPr/>
          <a:lstStyle/>
          <a:p>
            <a:r>
              <a:rPr lang="en-GB" sz="3200" b="1" dirty="0">
                <a:latin typeface="Arial" panose="020B0604020202020204" pitchFamily="34" charset="0"/>
                <a:cs typeface="Arial" panose="020B0604020202020204" pitchFamily="34" charset="0"/>
              </a:rPr>
              <a:t>How do I deal with a referral?</a:t>
            </a:r>
          </a:p>
        </p:txBody>
      </p:sp>
      <p:pic>
        <p:nvPicPr>
          <p:cNvPr id="4" name="Content Placeholder 3">
            <a:extLst>
              <a:ext uri="{FF2B5EF4-FFF2-40B4-BE49-F238E27FC236}">
                <a16:creationId xmlns:a16="http://schemas.microsoft.com/office/drawing/2014/main" id="{13389149-4840-4A24-828C-A94C5DB106CE}"/>
              </a:ext>
            </a:extLst>
          </p:cNvPr>
          <p:cNvPicPr>
            <a:picLocks noGrp="1" noChangeAspect="1"/>
          </p:cNvPicPr>
          <p:nvPr>
            <p:ph idx="1"/>
          </p:nvPr>
        </p:nvPicPr>
        <p:blipFill>
          <a:blip r:embed="rId2"/>
          <a:stretch>
            <a:fillRect/>
          </a:stretch>
        </p:blipFill>
        <p:spPr>
          <a:xfrm>
            <a:off x="813767" y="1402432"/>
            <a:ext cx="7286625" cy="4114800"/>
          </a:xfrm>
          <a:prstGeom prst="rect">
            <a:avLst/>
          </a:prstGeom>
        </p:spPr>
      </p:pic>
    </p:spTree>
    <p:extLst>
      <p:ext uri="{BB962C8B-B14F-4D97-AF65-F5344CB8AC3E}">
        <p14:creationId xmlns:p14="http://schemas.microsoft.com/office/powerpoint/2010/main" val="363136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0ED57-0BA5-4D47-AAA5-B73D6EA6C055}"/>
              </a:ext>
            </a:extLst>
          </p:cNvPr>
          <p:cNvPicPr>
            <a:picLocks noChangeAspect="1"/>
          </p:cNvPicPr>
          <p:nvPr/>
        </p:nvPicPr>
        <p:blipFill>
          <a:blip r:embed="rId2"/>
          <a:stretch>
            <a:fillRect/>
          </a:stretch>
        </p:blipFill>
        <p:spPr>
          <a:xfrm>
            <a:off x="1187624" y="260215"/>
            <a:ext cx="7524750" cy="2247900"/>
          </a:xfrm>
          <a:prstGeom prst="rect">
            <a:avLst/>
          </a:prstGeom>
        </p:spPr>
      </p:pic>
      <p:pic>
        <p:nvPicPr>
          <p:cNvPr id="4" name="Picture 3">
            <a:extLst>
              <a:ext uri="{FF2B5EF4-FFF2-40B4-BE49-F238E27FC236}">
                <a16:creationId xmlns:a16="http://schemas.microsoft.com/office/drawing/2014/main" id="{5A29CC16-8B92-4654-926E-8CFC50EDD372}"/>
              </a:ext>
            </a:extLst>
          </p:cNvPr>
          <p:cNvPicPr>
            <a:picLocks noChangeAspect="1"/>
          </p:cNvPicPr>
          <p:nvPr/>
        </p:nvPicPr>
        <p:blipFill>
          <a:blip r:embed="rId3"/>
          <a:stretch>
            <a:fillRect/>
          </a:stretch>
        </p:blipFill>
        <p:spPr>
          <a:xfrm>
            <a:off x="35496" y="2026121"/>
            <a:ext cx="6619875" cy="4067175"/>
          </a:xfrm>
          <a:prstGeom prst="rect">
            <a:avLst/>
          </a:prstGeom>
        </p:spPr>
      </p:pic>
    </p:spTree>
    <p:extLst>
      <p:ext uri="{BB962C8B-B14F-4D97-AF65-F5344CB8AC3E}">
        <p14:creationId xmlns:p14="http://schemas.microsoft.com/office/powerpoint/2010/main" val="29171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9CDE-D120-4188-B913-543943AAA001}"/>
              </a:ext>
            </a:extLst>
          </p:cNvPr>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Measuring the impact and future work</a:t>
            </a:r>
          </a:p>
        </p:txBody>
      </p:sp>
      <p:sp>
        <p:nvSpPr>
          <p:cNvPr id="3" name="Content Placeholder 2">
            <a:extLst>
              <a:ext uri="{FF2B5EF4-FFF2-40B4-BE49-F238E27FC236}">
                <a16:creationId xmlns:a16="http://schemas.microsoft.com/office/drawing/2014/main" id="{89DB60FF-123F-4235-B2CD-CA5B1344674B}"/>
              </a:ext>
            </a:extLst>
          </p:cNvPr>
          <p:cNvSpPr>
            <a:spLocks noGrp="1"/>
          </p:cNvSpPr>
          <p:nvPr>
            <p:ph idx="1"/>
          </p:nvPr>
        </p:nvSpPr>
        <p:spPr>
          <a:xfrm>
            <a:off x="457200" y="1268760"/>
            <a:ext cx="8229600" cy="4176464"/>
          </a:xfrm>
        </p:spPr>
        <p:txBody>
          <a:bodyPr/>
          <a:lstStyle/>
          <a:p>
            <a:r>
              <a:rPr lang="en-GB" sz="2800" dirty="0">
                <a:latin typeface="Arial" panose="020B0604020202020204" pitchFamily="34" charset="0"/>
                <a:cs typeface="Arial" panose="020B0604020202020204" pitchFamily="34" charset="0"/>
              </a:rPr>
              <a:t>Working with LPC</a:t>
            </a:r>
            <a:r>
              <a:rPr lang="en-GB"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&amp; CCGs to measure local impact</a:t>
            </a:r>
          </a:p>
          <a:p>
            <a:pPr lvl="1"/>
            <a:r>
              <a:rPr lang="en-GB" sz="2400" dirty="0">
                <a:latin typeface="Arial" panose="020B0604020202020204" pitchFamily="34" charset="0"/>
                <a:cs typeface="Arial" panose="020B0604020202020204" pitchFamily="34" charset="0"/>
              </a:rPr>
              <a:t>Raw numbers</a:t>
            </a:r>
          </a:p>
          <a:p>
            <a:pPr lvl="1"/>
            <a:r>
              <a:rPr lang="en-GB" sz="2400" dirty="0">
                <a:latin typeface="Arial" panose="020B0604020202020204" pitchFamily="34" charset="0"/>
                <a:cs typeface="Arial" panose="020B0604020202020204" pitchFamily="34" charset="0"/>
              </a:rPr>
              <a:t>Re-admissions</a:t>
            </a:r>
          </a:p>
          <a:p>
            <a:pPr lvl="1"/>
            <a:r>
              <a:rPr lang="en-GB" sz="2400" dirty="0">
                <a:latin typeface="Arial" panose="020B0604020202020204" pitchFamily="34" charset="0"/>
                <a:cs typeface="Arial" panose="020B0604020202020204" pitchFamily="34" charset="0"/>
              </a:rPr>
              <a:t>Interventions/success stories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Plan to share successes and learning at an event in late November.</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35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5612-B71C-4867-B652-C335545577FF}"/>
              </a:ext>
            </a:extLst>
          </p:cNvPr>
          <p:cNvSpPr>
            <a:spLocks noGrp="1"/>
          </p:cNvSpPr>
          <p:nvPr>
            <p:ph type="title"/>
          </p:nvPr>
        </p:nvSpPr>
        <p:spPr>
          <a:xfrm>
            <a:off x="467544" y="2420888"/>
            <a:ext cx="8229600" cy="1143000"/>
          </a:xfrm>
        </p:spPr>
        <p:txBody>
          <a:bodyPr/>
          <a:lstStyle/>
          <a:p>
            <a:r>
              <a:rPr lang="en-GB"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59272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1118F014-9791-4047-8F59-CEB7744FD6BB}"/>
              </a:ext>
            </a:extLst>
          </p:cNvPr>
          <p:cNvSpPr txBox="1">
            <a:spLocks noChangeArrowheads="1"/>
          </p:cNvSpPr>
          <p:nvPr/>
        </p:nvSpPr>
        <p:spPr bwMode="auto">
          <a:xfrm>
            <a:off x="250825" y="115888"/>
            <a:ext cx="640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t>References</a:t>
            </a:r>
          </a:p>
        </p:txBody>
      </p:sp>
      <p:sp>
        <p:nvSpPr>
          <p:cNvPr id="4" name="Text Box 3">
            <a:extLst>
              <a:ext uri="{FF2B5EF4-FFF2-40B4-BE49-F238E27FC236}">
                <a16:creationId xmlns:a16="http://schemas.microsoft.com/office/drawing/2014/main" id="{C355D81F-2847-447B-B0BC-8F047E653539}"/>
              </a:ext>
            </a:extLst>
          </p:cNvPr>
          <p:cNvSpPr txBox="1">
            <a:spLocks noChangeArrowheads="1"/>
          </p:cNvSpPr>
          <p:nvPr/>
        </p:nvSpPr>
        <p:spPr bwMode="auto">
          <a:xfrm>
            <a:off x="250825" y="764704"/>
            <a:ext cx="8497639" cy="208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5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1) Royal Pharmaceutical Society. Medicines Optimisation: Helping patients to make the most of medicines. 2013.</a:t>
            </a:r>
          </a:p>
          <a:p>
            <a:pPr marL="0" marR="0" lvl="0" indent="0" algn="l" defTabSz="914400" rtl="0" eaLnBrk="1" fontAlgn="base" latinLnBrk="0" hangingPunct="1">
              <a:lnSpc>
                <a:spcPct val="100000"/>
              </a:lnSpc>
              <a:spcBef>
                <a:spcPct val="5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2) Wu JYF, Leung WYS, Chang S, Lee B, Zee B, Tong PCY, et al. Effectiveness of telephone counselling by a pharmacist in reducing mortality in patients receiving </a:t>
            </a:r>
            <a:r>
              <a:rPr kumimoji="0" lang="en-GB" sz="16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polypharmacy</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 randomised controlled trial. </a:t>
            </a: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BMJ</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 2006;</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333</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(7567):522.</a:t>
            </a:r>
          </a:p>
          <a:p>
            <a:pPr marL="0" marR="0" lvl="0" indent="0" algn="l" defTabSz="914400" rtl="0" eaLnBrk="1" fontAlgn="base" latinLnBrk="0" hangingPunct="1">
              <a:lnSpc>
                <a:spcPct val="100000"/>
              </a:lnSpc>
              <a:spcBef>
                <a:spcPct val="5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3) Wilkinson T,S, Pal A, Choudry R,J, Impacting Readmission Rates and Patient Satisfaction Results of a Discharge Pharmacist Pilot Program. </a:t>
            </a: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Hosp Pharm</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 2011; </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46</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(11) 876-883.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521" y="4376138"/>
            <a:ext cx="1794240" cy="173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1"/>
          <p:cNvSpPr>
            <a:spLocks noGrp="1" noChangeArrowheads="1"/>
          </p:cNvSpPr>
          <p:nvPr>
            <p:ph type="title"/>
          </p:nvPr>
        </p:nvSpPr>
        <p:spPr>
          <a:xfrm>
            <a:off x="740161" y="53641"/>
            <a:ext cx="7463520" cy="1035360"/>
          </a:xfrm>
        </p:spPr>
        <p:txBody>
          <a:bodyPr lIns="81638" tIns="42452" rIns="81638" bIns="42452"/>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b="1" dirty="0">
                <a:latin typeface="Arial" panose="020B0604020202020204" pitchFamily="34" charset="0"/>
                <a:cs typeface="Arial" panose="020B0604020202020204" pitchFamily="34" charset="0"/>
              </a:rPr>
              <a:t>Scale of the problem</a:t>
            </a:r>
            <a:endParaRPr lang="en-GB" sz="3600" dirty="0">
              <a:latin typeface="Arial" panose="020B0604020202020204" pitchFamily="34" charset="0"/>
              <a:cs typeface="Arial" panose="020B0604020202020204" pitchFamily="34" charset="0"/>
            </a:endParaRPr>
          </a:p>
        </p:txBody>
      </p:sp>
      <p:sp>
        <p:nvSpPr>
          <p:cNvPr id="21507" name="Rectangle 2"/>
          <p:cNvSpPr>
            <a:spLocks noGrp="1" noChangeArrowheads="1"/>
          </p:cNvSpPr>
          <p:nvPr>
            <p:ph type="body" idx="1"/>
          </p:nvPr>
        </p:nvSpPr>
        <p:spPr>
          <a:xfrm>
            <a:off x="218880" y="967043"/>
            <a:ext cx="7089424" cy="4622197"/>
          </a:xfrm>
        </p:spPr>
        <p:txBody>
          <a:bodyPr lIns="81638" tIns="42452" rIns="81638" bIns="42452"/>
          <a:lstStyle/>
          <a:p>
            <a:pPr>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000" dirty="0">
                <a:latin typeface="Arial" panose="020B0604020202020204" pitchFamily="34" charset="0"/>
                <a:cs typeface="Arial" panose="020B0604020202020204" pitchFamily="34" charset="0"/>
              </a:rPr>
              <a:t>Only 16% of patients who are prescribed a new medicine take it as prescribed, experience no problems and receive as much information as they need</a:t>
            </a:r>
            <a:r>
              <a:rPr lang="en-GB" sz="2000" baseline="33000" dirty="0">
                <a:latin typeface="Arial" panose="020B0604020202020204" pitchFamily="34" charset="0"/>
                <a:cs typeface="Arial" panose="020B0604020202020204" pitchFamily="34" charset="0"/>
              </a:rPr>
              <a:t>(1)</a:t>
            </a:r>
            <a:r>
              <a:rPr lang="en-GB" sz="2000" dirty="0">
                <a:latin typeface="Arial" panose="020B0604020202020204" pitchFamily="34" charset="0"/>
                <a:cs typeface="Arial" panose="020B0604020202020204" pitchFamily="34" charset="0"/>
              </a:rPr>
              <a:t>.</a:t>
            </a:r>
          </a:p>
          <a:p>
            <a:pPr marL="312484">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000" dirty="0">
                <a:latin typeface="Arial" panose="020B0604020202020204" pitchFamily="34" charset="0"/>
                <a:cs typeface="Arial" panose="020B0604020202020204" pitchFamily="34" charset="0"/>
              </a:rPr>
              <a:t>Ten days after starting a medicine</a:t>
            </a:r>
          </a:p>
          <a:p>
            <a:pPr marL="1152555" lvl="2" indent="-342900">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000" dirty="0">
                <a:latin typeface="Arial" panose="020B0604020202020204" pitchFamily="34" charset="0"/>
                <a:cs typeface="Arial" panose="020B0604020202020204" pitchFamily="34" charset="0"/>
              </a:rPr>
              <a:t>Almost a third of patients are already non-adherent – of these </a:t>
            </a:r>
          </a:p>
          <a:p>
            <a:pPr marL="1567281" lvl="3" indent="-342900">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latin typeface="Arial" panose="020B0604020202020204" pitchFamily="34" charset="0"/>
                <a:cs typeface="Arial" panose="020B0604020202020204" pitchFamily="34" charset="0"/>
              </a:rPr>
              <a:t>55% don’t realise they are not taking their medicines correctly</a:t>
            </a:r>
          </a:p>
          <a:p>
            <a:pPr marL="1567281" lvl="3" indent="-342900">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latin typeface="Arial" panose="020B0604020202020204" pitchFamily="34" charset="0"/>
                <a:cs typeface="Arial" panose="020B0604020202020204" pitchFamily="34" charset="0"/>
              </a:rPr>
              <a:t>45% are intentionally non-adherent.</a:t>
            </a:r>
          </a:p>
          <a:p>
            <a:pPr marL="312484">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000" dirty="0">
                <a:latin typeface="Arial" panose="020B0604020202020204" pitchFamily="34" charset="0"/>
                <a:cs typeface="Arial" panose="020B0604020202020204" pitchFamily="34" charset="0"/>
              </a:rPr>
              <a:t>Pharmacist counselling in outpatients with chronic disease reduced mortality from 17% to 11% over 2 years</a:t>
            </a:r>
            <a:r>
              <a:rPr lang="en-GB" sz="2000" baseline="33000" dirty="0">
                <a:latin typeface="Arial" panose="020B0604020202020204" pitchFamily="34" charset="0"/>
                <a:cs typeface="Arial" panose="020B0604020202020204" pitchFamily="34" charset="0"/>
              </a:rPr>
              <a:t> (2)</a:t>
            </a:r>
          </a:p>
          <a:p>
            <a:pPr marL="312484">
              <a:buSzPct val="1000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000" dirty="0">
                <a:latin typeface="Arial" panose="020B0604020202020204" pitchFamily="34" charset="0"/>
                <a:cs typeface="Arial" panose="020B0604020202020204" pitchFamily="34" charset="0"/>
              </a:rPr>
              <a:t>Targeted pharmacist counselling</a:t>
            </a:r>
            <a:r>
              <a:rPr lang="en-GB" sz="2000" baseline="33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has been shown to reduce readmission rates from 21.6% to 15.7%</a:t>
            </a:r>
            <a:r>
              <a:rPr lang="en-GB" sz="2000" baseline="33000" dirty="0">
                <a:latin typeface="Arial" panose="020B0604020202020204" pitchFamily="34" charset="0"/>
                <a:cs typeface="Arial" panose="020B0604020202020204" pitchFamily="34" charset="0"/>
              </a:rPr>
              <a:t>(3)</a:t>
            </a:r>
          </a:p>
          <a:p>
            <a:pPr marL="668170" lvl="1" indent="-247684">
              <a:spcBef>
                <a:spcPts val="499"/>
              </a:spcBef>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1814" dirty="0"/>
          </a:p>
        </p:txBody>
      </p:sp>
    </p:spTree>
    <p:extLst>
      <p:ext uri="{BB962C8B-B14F-4D97-AF65-F5344CB8AC3E}">
        <p14:creationId xmlns:p14="http://schemas.microsoft.com/office/powerpoint/2010/main" val="1989631548"/>
      </p:ext>
    </p:extLst>
  </p:cSld>
  <p:clrMapOvr>
    <a:masterClrMapping/>
  </p:clrMapOvr>
  <p:transition>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F24E-76ED-4086-AA50-30E1BB68157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Meet Vera</a:t>
            </a:r>
          </a:p>
        </p:txBody>
      </p:sp>
      <p:sp>
        <p:nvSpPr>
          <p:cNvPr id="9" name="Content Placeholder 8">
            <a:extLst>
              <a:ext uri="{FF2B5EF4-FFF2-40B4-BE49-F238E27FC236}">
                <a16:creationId xmlns:a16="http://schemas.microsoft.com/office/drawing/2014/main" id="{9C785989-F735-437C-8237-B944A9C10863}"/>
              </a:ext>
            </a:extLst>
          </p:cNvPr>
          <p:cNvSpPr>
            <a:spLocks noGrp="1"/>
          </p:cNvSpPr>
          <p:nvPr>
            <p:ph sz="half" idx="2"/>
          </p:nvPr>
        </p:nvSpPr>
        <p:spPr>
          <a:xfrm>
            <a:off x="3635896" y="1412777"/>
            <a:ext cx="5184576" cy="3744416"/>
          </a:xfrm>
        </p:spPr>
        <p:txBody>
          <a:bodyPr/>
          <a:lstStyle/>
          <a:p>
            <a:r>
              <a:rPr lang="en-GB" sz="2400" dirty="0">
                <a:latin typeface="Arial" panose="020B0604020202020204" pitchFamily="34" charset="0"/>
                <a:cs typeface="Arial" panose="020B0604020202020204" pitchFamily="34" charset="0"/>
              </a:rPr>
              <a:t>Average number of medicines = 9</a:t>
            </a:r>
          </a:p>
          <a:p>
            <a:r>
              <a:rPr lang="en-GB" sz="2400" dirty="0">
                <a:latin typeface="Arial" panose="020B0604020202020204" pitchFamily="34" charset="0"/>
                <a:cs typeface="Arial" panose="020B0604020202020204" pitchFamily="34" charset="0"/>
              </a:rPr>
              <a:t>Average number of changes = 4</a:t>
            </a:r>
          </a:p>
          <a:p>
            <a:r>
              <a:rPr lang="en-GB" sz="2400" dirty="0">
                <a:latin typeface="Arial" panose="020B0604020202020204" pitchFamily="34" charset="0"/>
                <a:cs typeface="Arial" panose="020B0604020202020204" pitchFamily="34" charset="0"/>
              </a:rPr>
              <a:t>Average length of stay = 4 days</a:t>
            </a:r>
          </a:p>
          <a:p>
            <a:r>
              <a:rPr lang="en-GB" sz="2400" dirty="0">
                <a:latin typeface="Arial" panose="020B0604020202020204" pitchFamily="34" charset="0"/>
                <a:cs typeface="Arial" panose="020B0604020202020204" pitchFamily="34" charset="0"/>
              </a:rPr>
              <a:t>4 out of 5 times discharge medicines and plan organised on day of discharge</a:t>
            </a:r>
          </a:p>
          <a:p>
            <a:r>
              <a:rPr lang="en-GB" sz="2400" dirty="0">
                <a:latin typeface="Arial" panose="020B0604020202020204" pitchFamily="34" charset="0"/>
                <a:cs typeface="Arial" panose="020B0604020202020204" pitchFamily="34" charset="0"/>
              </a:rPr>
              <a:t>Has around a 1 in 10 chance of re-admission</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0B9425C-4298-497C-BA8F-75DE6D60B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12776"/>
            <a:ext cx="2895004" cy="4029373"/>
          </a:xfrm>
          <a:prstGeom prst="rect">
            <a:avLst/>
          </a:prstGeom>
        </p:spPr>
      </p:pic>
    </p:spTree>
    <p:extLst>
      <p:ext uri="{BB962C8B-B14F-4D97-AF65-F5344CB8AC3E}">
        <p14:creationId xmlns:p14="http://schemas.microsoft.com/office/powerpoint/2010/main" val="12566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20" y="116632"/>
            <a:ext cx="7902720" cy="588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9556182"/>
      </p:ext>
    </p:extLst>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53A3-AF1E-4E06-9712-3ADEB13C94DC}"/>
              </a:ext>
            </a:extLst>
          </p:cNvPr>
          <p:cNvSpPr>
            <a:spLocks noGrp="1"/>
          </p:cNvSpPr>
          <p:nvPr>
            <p:ph type="title"/>
          </p:nvPr>
        </p:nvSpPr>
        <p:spPr>
          <a:xfrm>
            <a:off x="457200" y="274638"/>
            <a:ext cx="8229600" cy="922114"/>
          </a:xfrm>
        </p:spPr>
        <p:txBody>
          <a:bodyPr/>
          <a:lstStyle/>
          <a:p>
            <a:r>
              <a:rPr lang="en-GB" sz="3200" b="1" dirty="0">
                <a:latin typeface="Arial" panose="020B0604020202020204" pitchFamily="34" charset="0"/>
                <a:cs typeface="Arial" panose="020B0604020202020204" pitchFamily="34" charset="0"/>
              </a:rPr>
              <a:t>Further evidence of local need...</a:t>
            </a:r>
          </a:p>
        </p:txBody>
      </p:sp>
      <p:sp>
        <p:nvSpPr>
          <p:cNvPr id="3" name="Content Placeholder 2">
            <a:extLst>
              <a:ext uri="{FF2B5EF4-FFF2-40B4-BE49-F238E27FC236}">
                <a16:creationId xmlns:a16="http://schemas.microsoft.com/office/drawing/2014/main" id="{6BF8AA31-B585-4F2D-AD27-B7C34D321575}"/>
              </a:ext>
            </a:extLst>
          </p:cNvPr>
          <p:cNvSpPr>
            <a:spLocks noGrp="1"/>
          </p:cNvSpPr>
          <p:nvPr>
            <p:ph idx="1"/>
          </p:nvPr>
        </p:nvSpPr>
        <p:spPr>
          <a:xfrm>
            <a:off x="457201" y="1124743"/>
            <a:ext cx="8147248" cy="3024337"/>
          </a:xfrm>
        </p:spPr>
        <p:txBody>
          <a:bodyPr/>
          <a:lstStyle/>
          <a:p>
            <a:r>
              <a:rPr lang="en-GB" sz="2800" dirty="0">
                <a:latin typeface="Arial" panose="020B0604020202020204" pitchFamily="34" charset="0"/>
                <a:cs typeface="Arial" panose="020B0604020202020204" pitchFamily="34" charset="0"/>
              </a:rPr>
              <a:t>342 patient / carer medicines helpline calls last quarter</a:t>
            </a:r>
          </a:p>
          <a:p>
            <a:pPr lvl="1"/>
            <a:r>
              <a:rPr lang="en-GB" sz="2400" dirty="0">
                <a:latin typeface="Arial" panose="020B0604020202020204" pitchFamily="34" charset="0"/>
                <a:cs typeface="Arial" panose="020B0604020202020204" pitchFamily="34" charset="0"/>
              </a:rPr>
              <a:t>55% about appropriateness or safety of medicines</a:t>
            </a:r>
          </a:p>
          <a:p>
            <a:pPr lvl="1"/>
            <a:r>
              <a:rPr lang="en-GB" sz="2400" dirty="0">
                <a:latin typeface="Arial" panose="020B0604020202020204" pitchFamily="34" charset="0"/>
                <a:cs typeface="Arial" panose="020B0604020202020204" pitchFamily="34" charset="0"/>
              </a:rPr>
              <a:t>38% about how to take medicines</a:t>
            </a:r>
          </a:p>
          <a:p>
            <a:pPr lvl="1"/>
            <a:r>
              <a:rPr lang="en-GB" sz="2400" dirty="0">
                <a:latin typeface="Arial" panose="020B0604020202020204" pitchFamily="34" charset="0"/>
                <a:cs typeface="Arial" panose="020B0604020202020204" pitchFamily="34" charset="0"/>
              </a:rPr>
              <a:t>19% about getting further medicines supplies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UHS is not paid for re-admissions equalling an approx. cost ~£3-4 million.</a:t>
            </a:r>
          </a:p>
          <a:p>
            <a:pPr lvl="1"/>
            <a:r>
              <a:rPr lang="en-GB" sz="2400" dirty="0">
                <a:latin typeface="Arial" panose="020B0604020202020204" pitchFamily="34" charset="0"/>
                <a:cs typeface="Arial" panose="020B0604020202020204" pitchFamily="34" charset="0"/>
              </a:rPr>
              <a:t>Based on Newcastle data local health economy saving = £1.4 million</a:t>
            </a:r>
          </a:p>
          <a:p>
            <a:pPr lvl="1"/>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3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AFF698F2-4813-4ED9-8036-FB34AF364FC8}"/>
              </a:ext>
            </a:extLst>
          </p:cNvPr>
          <p:cNvSpPr txBox="1">
            <a:spLocks noChangeArrowheads="1"/>
          </p:cNvSpPr>
          <p:nvPr/>
        </p:nvSpPr>
        <p:spPr bwMode="auto">
          <a:xfrm>
            <a:off x="107950" y="115888"/>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000" b="1" dirty="0"/>
              <a:t>Discharge experience in the National Inpatient Survey</a:t>
            </a:r>
          </a:p>
        </p:txBody>
      </p:sp>
      <p:pic>
        <p:nvPicPr>
          <p:cNvPr id="4099" name="Picture 2">
            <a:extLst>
              <a:ext uri="{FF2B5EF4-FFF2-40B4-BE49-F238E27FC236}">
                <a16:creationId xmlns:a16="http://schemas.microsoft.com/office/drawing/2014/main" id="{2F4F9FFF-783A-4B23-8514-9D2CCEF1C3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92150"/>
            <a:ext cx="5278438"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a:extLst>
              <a:ext uri="{FF2B5EF4-FFF2-40B4-BE49-F238E27FC236}">
                <a16:creationId xmlns:a16="http://schemas.microsoft.com/office/drawing/2014/main" id="{56DD12E6-332F-4FE3-B510-40EAB96180DD}"/>
              </a:ext>
            </a:extLst>
          </p:cNvPr>
          <p:cNvSpPr txBox="1">
            <a:spLocks noChangeArrowheads="1"/>
          </p:cNvSpPr>
          <p:nvPr/>
        </p:nvSpPr>
        <p:spPr bwMode="auto">
          <a:xfrm>
            <a:off x="5435600" y="692150"/>
            <a:ext cx="3384550" cy="562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700" dirty="0">
                <a:cs typeface="Arial" panose="020B0604020202020204" pitchFamily="34" charset="0"/>
              </a:rPr>
              <a:t>UHS scored near the bottom end as the average performance. </a:t>
            </a:r>
          </a:p>
          <a:p>
            <a:r>
              <a:rPr lang="en-US" altLang="en-US" sz="1700" dirty="0">
                <a:cs typeface="Arial" panose="020B0604020202020204" pitchFamily="34" charset="0"/>
              </a:rPr>
              <a:t>Of particular note is that patients felt:</a:t>
            </a:r>
          </a:p>
          <a:p>
            <a:pPr>
              <a:buFont typeface="Arial" panose="020B0604020202020204" pitchFamily="34" charset="0"/>
              <a:buChar char="•"/>
            </a:pPr>
            <a:r>
              <a:rPr lang="en-US" altLang="en-US" sz="1700" dirty="0">
                <a:cs typeface="Arial" panose="020B0604020202020204" pitchFamily="34" charset="0"/>
              </a:rPr>
              <a:t>They weren’t given enough support or information about what they should do or how to manage their condition (Q59, Q60, Q61, Q63, Q66, Q68)</a:t>
            </a:r>
            <a:r>
              <a:rPr lang="en-US" altLang="en-US" sz="1700" b="1" dirty="0">
                <a:cs typeface="Arial" panose="020B0604020202020204" pitchFamily="34" charset="0"/>
              </a:rPr>
              <a:t> </a:t>
            </a:r>
            <a:r>
              <a:rPr lang="mr-IN" altLang="en-US" sz="1700" b="1" dirty="0">
                <a:cs typeface="Arial" panose="020B0604020202020204" pitchFamily="34" charset="0"/>
              </a:rPr>
              <a:t>–</a:t>
            </a:r>
            <a:r>
              <a:rPr lang="en-US" altLang="en-US" sz="1700" b="1" dirty="0">
                <a:cs typeface="Arial" panose="020B0604020202020204" pitchFamily="34" charset="0"/>
              </a:rPr>
              <a:t> </a:t>
            </a:r>
            <a:r>
              <a:rPr lang="en-US" altLang="en-US" sz="1700" dirty="0">
                <a:cs typeface="Arial" panose="020B0604020202020204" pitchFamily="34" charset="0"/>
              </a:rPr>
              <a:t>all of these questions scored below 7/10</a:t>
            </a:r>
          </a:p>
          <a:p>
            <a:pPr>
              <a:buFont typeface="Arial" panose="020B0604020202020204" pitchFamily="34" charset="0"/>
              <a:buChar char="•"/>
            </a:pPr>
            <a:r>
              <a:rPr lang="en-US" altLang="en-US" sz="1700" dirty="0">
                <a:cs typeface="Arial" panose="020B0604020202020204" pitchFamily="34" charset="0"/>
              </a:rPr>
              <a:t>Overall, UHS scored a 6.8/10 for ‘Leaving Hospital’, suggesting from a patient perspective, we are not delivering a good standard of discharge that is response to their needs.</a:t>
            </a:r>
          </a:p>
          <a:p>
            <a:pPr>
              <a:buFont typeface="Arial" panose="020B0604020202020204" pitchFamily="34" charset="0"/>
              <a:buChar char="•"/>
            </a:pPr>
            <a:endParaRPr lang="en-US" altLang="en-US" sz="1200" dirty="0">
              <a:cs typeface="Arial" panose="020B0604020202020204" pitchFamily="34" charset="0"/>
            </a:endParaRP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Box 11">
            <a:extLst>
              <a:ext uri="{FF2B5EF4-FFF2-40B4-BE49-F238E27FC236}">
                <a16:creationId xmlns:a16="http://schemas.microsoft.com/office/drawing/2014/main" id="{789888BA-1FA7-4741-A2EA-F0DA38D0FF39}"/>
              </a:ext>
            </a:extLst>
          </p:cNvPr>
          <p:cNvSpPr txBox="1">
            <a:spLocks noChangeArrowheads="1"/>
          </p:cNvSpPr>
          <p:nvPr/>
        </p:nvSpPr>
        <p:spPr bwMode="auto">
          <a:xfrm>
            <a:off x="7019925" y="2709119"/>
            <a:ext cx="17287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200" dirty="0"/>
              <a:t>Patient education</a:t>
            </a:r>
          </a:p>
          <a:p>
            <a:r>
              <a:rPr lang="en-GB" altLang="en-US" sz="1200" dirty="0"/>
              <a:t>Clarity and written</a:t>
            </a:r>
          </a:p>
          <a:p>
            <a:r>
              <a:rPr lang="en-GB" altLang="en-US" sz="1200" dirty="0"/>
              <a:t>Plain English</a:t>
            </a:r>
          </a:p>
          <a:p>
            <a:r>
              <a:rPr lang="en-GB" altLang="en-US" sz="1200" dirty="0"/>
              <a:t>Additional information: e.g. Contact numbers, how to change appointments</a:t>
            </a:r>
          </a:p>
          <a:p>
            <a:r>
              <a:rPr lang="en-GB" altLang="en-US" sz="1200" dirty="0"/>
              <a:t>Access to care for acute issues</a:t>
            </a:r>
          </a:p>
          <a:p>
            <a:r>
              <a:rPr lang="en-GB" altLang="en-US" sz="1200" dirty="0"/>
              <a:t>Guide for self-</a:t>
            </a:r>
            <a:r>
              <a:rPr lang="en-GB" altLang="en-US" sz="1200" dirty="0" err="1"/>
              <a:t>managment</a:t>
            </a:r>
            <a:r>
              <a:rPr lang="en-GB" altLang="en-US" sz="1200" dirty="0"/>
              <a:t> of conditions</a:t>
            </a:r>
          </a:p>
          <a:p>
            <a:r>
              <a:rPr lang="en-GB" altLang="en-US" sz="1200" dirty="0">
                <a:highlight>
                  <a:srgbClr val="FFFF00"/>
                </a:highlight>
              </a:rPr>
              <a:t>Access to expert advice </a:t>
            </a:r>
          </a:p>
        </p:txBody>
      </p:sp>
      <p:sp>
        <p:nvSpPr>
          <p:cNvPr id="7171" name="TextBox 12">
            <a:extLst>
              <a:ext uri="{FF2B5EF4-FFF2-40B4-BE49-F238E27FC236}">
                <a16:creationId xmlns:a16="http://schemas.microsoft.com/office/drawing/2014/main" id="{CD48A153-EE4E-45C4-987A-87A1B77B194C}"/>
              </a:ext>
            </a:extLst>
          </p:cNvPr>
          <p:cNvSpPr txBox="1">
            <a:spLocks noChangeArrowheads="1"/>
          </p:cNvSpPr>
          <p:nvPr/>
        </p:nvSpPr>
        <p:spPr bwMode="auto">
          <a:xfrm>
            <a:off x="432941" y="332656"/>
            <a:ext cx="79201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2000" b="1" dirty="0"/>
              <a:t>To consider: two major issues within discharge- underpinned by the same factor: communication</a:t>
            </a:r>
          </a:p>
        </p:txBody>
      </p:sp>
      <p:sp>
        <p:nvSpPr>
          <p:cNvPr id="7172" name="TextBox 13">
            <a:extLst>
              <a:ext uri="{FF2B5EF4-FFF2-40B4-BE49-F238E27FC236}">
                <a16:creationId xmlns:a16="http://schemas.microsoft.com/office/drawing/2014/main" id="{3D3D295E-CE05-4DC8-89BE-4A71AC544E9B}"/>
              </a:ext>
            </a:extLst>
          </p:cNvPr>
          <p:cNvSpPr txBox="1">
            <a:spLocks noChangeArrowheads="1"/>
          </p:cNvSpPr>
          <p:nvPr/>
        </p:nvSpPr>
        <p:spPr bwMode="auto">
          <a:xfrm>
            <a:off x="432941" y="1357984"/>
            <a:ext cx="81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dirty="0"/>
              <a:t>UHS want to deliver a timely discharge, but they also want clear information about the process itself and about their condition and medications.</a:t>
            </a:r>
          </a:p>
        </p:txBody>
      </p:sp>
      <p:grpSp>
        <p:nvGrpSpPr>
          <p:cNvPr id="4" name="Group 3">
            <a:extLst>
              <a:ext uri="{FF2B5EF4-FFF2-40B4-BE49-F238E27FC236}">
                <a16:creationId xmlns:a16="http://schemas.microsoft.com/office/drawing/2014/main" id="{DD4D7ED5-ACA4-4FF1-954C-987A27C67F26}"/>
              </a:ext>
            </a:extLst>
          </p:cNvPr>
          <p:cNvGrpSpPr/>
          <p:nvPr/>
        </p:nvGrpSpPr>
        <p:grpSpPr>
          <a:xfrm>
            <a:off x="107504" y="2276872"/>
            <a:ext cx="7453313" cy="2776538"/>
            <a:chOff x="250825" y="2132856"/>
            <a:chExt cx="7453313" cy="2776538"/>
          </a:xfrm>
        </p:grpSpPr>
        <p:sp>
          <p:nvSpPr>
            <p:cNvPr id="5" name="Curved Right Arrow 4">
              <a:extLst>
                <a:ext uri="{FF2B5EF4-FFF2-40B4-BE49-F238E27FC236}">
                  <a16:creationId xmlns:a16="http://schemas.microsoft.com/office/drawing/2014/main" id="{55D7CFB7-4DE9-43EE-9DBE-43BDF101EC1F}"/>
                </a:ext>
              </a:extLst>
            </p:cNvPr>
            <p:cNvSpPr/>
            <p:nvPr/>
          </p:nvSpPr>
          <p:spPr bwMode="auto">
            <a:xfrm>
              <a:off x="2124075" y="2133153"/>
              <a:ext cx="1223963" cy="1439863"/>
            </a:xfrm>
            <a:prstGeom prst="curvedRightArrow">
              <a:avLst>
                <a:gd name="adj1" fmla="val 25000"/>
                <a:gd name="adj2" fmla="val 58824"/>
                <a:gd name="adj3" fmla="val 25000"/>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GB">
                <a:solidFill>
                  <a:schemeClr val="tx1"/>
                </a:solidFill>
                <a:latin typeface="Arial" charset="0"/>
              </a:endParaRPr>
            </a:p>
          </p:txBody>
        </p:sp>
        <p:sp>
          <p:nvSpPr>
            <p:cNvPr id="8" name="Rectangle 7">
              <a:extLst>
                <a:ext uri="{FF2B5EF4-FFF2-40B4-BE49-F238E27FC236}">
                  <a16:creationId xmlns:a16="http://schemas.microsoft.com/office/drawing/2014/main" id="{065E8196-2EE3-4B73-B9E6-D31FA5D3021F}"/>
                </a:ext>
              </a:extLst>
            </p:cNvPr>
            <p:cNvSpPr/>
            <p:nvPr/>
          </p:nvSpPr>
          <p:spPr bwMode="auto">
            <a:xfrm>
              <a:off x="3348038" y="2996456"/>
              <a:ext cx="2303462" cy="785812"/>
            </a:xfrm>
            <a:prstGeom prst="rect">
              <a:avLst/>
            </a:prstGeom>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dirty="0">
                  <a:solidFill>
                    <a:schemeClr val="tx1"/>
                  </a:solidFill>
                  <a:latin typeface="Arial" charset="0"/>
                </a:rPr>
                <a:t>Effective</a:t>
              </a:r>
            </a:p>
            <a:p>
              <a:pPr algn="ctr">
                <a:defRPr/>
              </a:pPr>
              <a:r>
                <a:rPr lang="en-GB" dirty="0">
                  <a:solidFill>
                    <a:schemeClr val="tx1"/>
                  </a:solidFill>
                  <a:latin typeface="Arial" charset="0"/>
                </a:rPr>
                <a:t>Communication</a:t>
              </a:r>
            </a:p>
          </p:txBody>
        </p:sp>
        <p:sp>
          <p:nvSpPr>
            <p:cNvPr id="9" name="Down Arrow 8">
              <a:extLst>
                <a:ext uri="{FF2B5EF4-FFF2-40B4-BE49-F238E27FC236}">
                  <a16:creationId xmlns:a16="http://schemas.microsoft.com/office/drawing/2014/main" id="{8DF0EBE3-4486-44D0-93C6-595D84AD54F1}"/>
                </a:ext>
              </a:extLst>
            </p:cNvPr>
            <p:cNvSpPr/>
            <p:nvPr/>
          </p:nvSpPr>
          <p:spPr bwMode="auto">
            <a:xfrm>
              <a:off x="4211638" y="3860056"/>
              <a:ext cx="647700" cy="492125"/>
            </a:xfrm>
            <a:prstGeom prst="downArrow">
              <a:avLst/>
            </a:prstGeom>
            <a:ln/>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GB">
                <a:solidFill>
                  <a:srgbClr val="4FA6E3"/>
                </a:solidFill>
                <a:latin typeface="Arial" charset="0"/>
              </a:endParaRPr>
            </a:p>
          </p:txBody>
        </p:sp>
        <p:sp>
          <p:nvSpPr>
            <p:cNvPr id="7178" name="TextBox 9">
              <a:extLst>
                <a:ext uri="{FF2B5EF4-FFF2-40B4-BE49-F238E27FC236}">
                  <a16:creationId xmlns:a16="http://schemas.microsoft.com/office/drawing/2014/main" id="{637318A4-20E6-4D8A-84D6-A446D3A3AC88}"/>
                </a:ext>
              </a:extLst>
            </p:cNvPr>
            <p:cNvSpPr txBox="1">
              <a:spLocks noChangeArrowheads="1"/>
            </p:cNvSpPr>
            <p:nvPr/>
          </p:nvSpPr>
          <p:spPr bwMode="auto">
            <a:xfrm>
              <a:off x="2339975" y="4509344"/>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2000" b="1">
                  <a:solidFill>
                    <a:srgbClr val="4FA6E3"/>
                  </a:solidFill>
                </a:rPr>
                <a:t>Positive patient experience</a:t>
              </a:r>
            </a:p>
          </p:txBody>
        </p:sp>
        <p:sp>
          <p:nvSpPr>
            <p:cNvPr id="7179" name="TextBox 10">
              <a:extLst>
                <a:ext uri="{FF2B5EF4-FFF2-40B4-BE49-F238E27FC236}">
                  <a16:creationId xmlns:a16="http://schemas.microsoft.com/office/drawing/2014/main" id="{3AA59830-B3EC-496B-9FE4-131A8FCC69C7}"/>
                </a:ext>
              </a:extLst>
            </p:cNvPr>
            <p:cNvSpPr txBox="1">
              <a:spLocks noChangeArrowheads="1"/>
            </p:cNvSpPr>
            <p:nvPr/>
          </p:nvSpPr>
          <p:spPr bwMode="auto">
            <a:xfrm>
              <a:off x="250825" y="2636094"/>
              <a:ext cx="1728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200"/>
                <a:t>Process &amp; system</a:t>
              </a:r>
            </a:p>
            <a:p>
              <a:r>
                <a:rPr lang="en-GB" altLang="en-US" sz="1200"/>
                <a:t>Communication</a:t>
              </a:r>
            </a:p>
            <a:p>
              <a:r>
                <a:rPr lang="en-GB" altLang="en-US" sz="1200"/>
                <a:t>Realism / expectations</a:t>
              </a:r>
            </a:p>
          </p:txBody>
        </p:sp>
        <p:sp>
          <p:nvSpPr>
            <p:cNvPr id="15" name="Curved Right Arrow 4">
              <a:extLst>
                <a:ext uri="{FF2B5EF4-FFF2-40B4-BE49-F238E27FC236}">
                  <a16:creationId xmlns:a16="http://schemas.microsoft.com/office/drawing/2014/main" id="{BE752314-7BFC-49CC-A08D-099D0B230AE3}"/>
                </a:ext>
              </a:extLst>
            </p:cNvPr>
            <p:cNvSpPr/>
            <p:nvPr/>
          </p:nvSpPr>
          <p:spPr bwMode="auto">
            <a:xfrm flipH="1">
              <a:off x="5652120" y="2181898"/>
              <a:ext cx="1223963" cy="1439863"/>
            </a:xfrm>
            <a:prstGeom prst="curvedRightArrow">
              <a:avLst>
                <a:gd name="adj1" fmla="val 25000"/>
                <a:gd name="adj2" fmla="val 58824"/>
                <a:gd name="adj3" fmla="val 25000"/>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GB">
                <a:solidFill>
                  <a:schemeClr val="tx1"/>
                </a:solidFill>
                <a:latin typeface="Arial" charset="0"/>
              </a:endParaRPr>
            </a:p>
          </p:txBody>
        </p:sp>
        <p:grpSp>
          <p:nvGrpSpPr>
            <p:cNvPr id="7175" name="Group 3">
              <a:extLst>
                <a:ext uri="{FF2B5EF4-FFF2-40B4-BE49-F238E27FC236}">
                  <a16:creationId xmlns:a16="http://schemas.microsoft.com/office/drawing/2014/main" id="{376A6FC4-2AA9-42FE-93B0-C620B196D27A}"/>
                </a:ext>
              </a:extLst>
            </p:cNvPr>
            <p:cNvGrpSpPr>
              <a:grpSpLocks/>
            </p:cNvGrpSpPr>
            <p:nvPr/>
          </p:nvGrpSpPr>
          <p:grpSpPr bwMode="auto">
            <a:xfrm>
              <a:off x="1439863" y="2132856"/>
              <a:ext cx="6264275" cy="407988"/>
              <a:chOff x="1115616" y="1196752"/>
              <a:chExt cx="6264696" cy="408623"/>
            </a:xfrm>
          </p:grpSpPr>
          <p:sp>
            <p:nvSpPr>
              <p:cNvPr id="2" name="Rounded Rectangle 1">
                <a:extLst>
                  <a:ext uri="{FF2B5EF4-FFF2-40B4-BE49-F238E27FC236}">
                    <a16:creationId xmlns:a16="http://schemas.microsoft.com/office/drawing/2014/main" id="{090F45BF-2B6C-440E-96FB-A25F71032675}"/>
                  </a:ext>
                </a:extLst>
              </p:cNvPr>
              <p:cNvSpPr/>
              <p:nvPr/>
            </p:nvSpPr>
            <p:spPr bwMode="auto">
              <a:xfrm>
                <a:off x="1115616" y="1196752"/>
                <a:ext cx="2232175" cy="408622"/>
              </a:xfrm>
              <a:prstGeom prst="roundRect">
                <a:avLst/>
              </a:prstGeom>
              <a:ln/>
              <a:extLst>
                <a:ext uri="{909E8E84-426E-40dd-AFC4-6F175D3DCCD1}"/>
                <a:ext uri="{91240B29-F687-4f45-9708-019B960494DF}"/>
                <a:ext uri="{AF507438-7753-43e0-B8FC-AC1667EBCBE1}"/>
              </a:extLst>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GB">
                    <a:solidFill>
                      <a:schemeClr val="tx1"/>
                    </a:solidFill>
                    <a:latin typeface="Arial" charset="0"/>
                  </a:rPr>
                  <a:t>Timeliness</a:t>
                </a:r>
              </a:p>
            </p:txBody>
          </p:sp>
          <p:sp>
            <p:nvSpPr>
              <p:cNvPr id="3" name="Rounded Rectangle 2">
                <a:extLst>
                  <a:ext uri="{FF2B5EF4-FFF2-40B4-BE49-F238E27FC236}">
                    <a16:creationId xmlns:a16="http://schemas.microsoft.com/office/drawing/2014/main" id="{E1EBFA56-363F-40F6-B989-E1ACB13A8C7B}"/>
                  </a:ext>
                </a:extLst>
              </p:cNvPr>
              <p:cNvSpPr/>
              <p:nvPr/>
            </p:nvSpPr>
            <p:spPr bwMode="auto">
              <a:xfrm>
                <a:off x="5148137" y="1196752"/>
                <a:ext cx="2232175" cy="408622"/>
              </a:xfrm>
              <a:prstGeom prst="roundRect">
                <a:avLst/>
              </a:prstGeom>
              <a:ln/>
              <a:extLst>
                <a:ext uri="{909E8E84-426E-40dd-AFC4-6F175D3DCCD1}"/>
                <a:ext uri="{91240B29-F687-4f45-9708-019B960494DF}"/>
                <a:ext uri="{AF507438-7753-43e0-B8FC-AC1667EBCBE1}"/>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GB">
                    <a:solidFill>
                      <a:schemeClr val="bg1"/>
                    </a:solidFill>
                    <a:latin typeface="Arial" charset="0"/>
                  </a:rPr>
                  <a:t>Information</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E34D-0166-4E94-9193-29D0B4A8A20F}"/>
              </a:ext>
            </a:extLst>
          </p:cNvPr>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Who do we plan to refer</a:t>
            </a:r>
          </a:p>
        </p:txBody>
      </p:sp>
      <p:sp>
        <p:nvSpPr>
          <p:cNvPr id="3" name="Content Placeholder 2">
            <a:extLst>
              <a:ext uri="{FF2B5EF4-FFF2-40B4-BE49-F238E27FC236}">
                <a16:creationId xmlns:a16="http://schemas.microsoft.com/office/drawing/2014/main" id="{217F3157-A734-4E38-BDFE-F74BE8119924}"/>
              </a:ext>
            </a:extLst>
          </p:cNvPr>
          <p:cNvSpPr>
            <a:spLocks noGrp="1"/>
          </p:cNvSpPr>
          <p:nvPr>
            <p:ph idx="1"/>
          </p:nvPr>
        </p:nvSpPr>
        <p:spPr>
          <a:xfrm>
            <a:off x="395536" y="1168747"/>
            <a:ext cx="8229600" cy="4708525"/>
          </a:xfrm>
        </p:spPr>
        <p:txBody>
          <a:bodyPr/>
          <a:lstStyle/>
          <a:p>
            <a:r>
              <a:rPr lang="en-GB" sz="2400" dirty="0">
                <a:latin typeface="Arial" panose="020B0604020202020204" pitchFamily="34" charset="0"/>
                <a:cs typeface="Arial" panose="020B0604020202020204" pitchFamily="34" charset="0"/>
              </a:rPr>
              <a:t>Patients that fit any of the following criteria</a:t>
            </a:r>
          </a:p>
          <a:p>
            <a:pPr lvl="1"/>
            <a:r>
              <a:rPr lang="en-GB" sz="2000" dirty="0">
                <a:latin typeface="Arial" panose="020B0604020202020204" pitchFamily="34" charset="0"/>
                <a:cs typeface="Arial" panose="020B0604020202020204" pitchFamily="34" charset="0"/>
              </a:rPr>
              <a:t>Patients with identified concordance/medicines management issues</a:t>
            </a:r>
          </a:p>
          <a:p>
            <a:pPr lvl="1"/>
            <a:r>
              <a:rPr lang="en-GB" sz="2000" dirty="0">
                <a:latin typeface="Arial" panose="020B0604020202020204" pitchFamily="34" charset="0"/>
                <a:cs typeface="Arial" panose="020B0604020202020204" pitchFamily="34" charset="0"/>
              </a:rPr>
              <a:t>4 or more changes to their medicines</a:t>
            </a:r>
          </a:p>
          <a:p>
            <a:pPr lvl="1"/>
            <a:r>
              <a:rPr lang="en-GB" sz="2000" dirty="0">
                <a:latin typeface="Arial" panose="020B0604020202020204" pitchFamily="34" charset="0"/>
                <a:cs typeface="Arial" panose="020B0604020202020204" pitchFamily="34" charset="0"/>
              </a:rPr>
              <a:t>Multiple admissions with medicines supplies</a:t>
            </a:r>
          </a:p>
          <a:p>
            <a:pPr lvl="1"/>
            <a:r>
              <a:rPr lang="en-GB" sz="2000" dirty="0">
                <a:latin typeface="Arial" panose="020B0604020202020204" pitchFamily="34" charset="0"/>
                <a:cs typeface="Arial" panose="020B0604020202020204" pitchFamily="34" charset="0"/>
              </a:rPr>
              <a:t>Monitored dosage systems</a:t>
            </a:r>
          </a:p>
          <a:p>
            <a:pPr lvl="1"/>
            <a:r>
              <a:rPr lang="en-GB" sz="2000" dirty="0">
                <a:latin typeface="Arial" panose="020B0604020202020204" pitchFamily="34" charset="0"/>
                <a:cs typeface="Arial" panose="020B0604020202020204" pitchFamily="34" charset="0"/>
              </a:rPr>
              <a:t>Referred for monitored dosage system but rejected</a:t>
            </a:r>
          </a:p>
          <a:p>
            <a:pPr lvl="1"/>
            <a:r>
              <a:rPr lang="en-GB" sz="2000" dirty="0">
                <a:latin typeface="Arial" panose="020B0604020202020204" pitchFamily="34" charset="0"/>
                <a:cs typeface="Arial" panose="020B0604020202020204" pitchFamily="34" charset="0"/>
              </a:rPr>
              <a:t>New ‘high risk’ medicines (insulin, DOAC)</a:t>
            </a:r>
          </a:p>
          <a:p>
            <a:pPr lvl="1"/>
            <a:r>
              <a:rPr lang="en-GB" sz="2000" dirty="0">
                <a:latin typeface="Arial" panose="020B0604020202020204" pitchFamily="34" charset="0"/>
                <a:cs typeface="Arial" panose="020B0604020202020204" pitchFamily="34" charset="0"/>
              </a:rPr>
              <a:t>Special formulations / products</a:t>
            </a:r>
          </a:p>
          <a:p>
            <a:pPr lvl="1"/>
            <a:r>
              <a:rPr lang="en-GB" sz="2000" dirty="0">
                <a:latin typeface="Arial" panose="020B0604020202020204" pitchFamily="34" charset="0"/>
                <a:cs typeface="Arial" panose="020B0604020202020204" pitchFamily="34" charset="0"/>
              </a:rPr>
              <a:t>Smoking cessation, flu jab</a:t>
            </a:r>
          </a:p>
          <a:p>
            <a:pPr marL="457200" lvl="1" indent="0">
              <a:buNone/>
            </a:pP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Any patient that self refers or asks for service on admission during our ‘initial consent’</a:t>
            </a:r>
          </a:p>
        </p:txBody>
      </p:sp>
    </p:spTree>
    <p:extLst>
      <p:ext uri="{BB962C8B-B14F-4D97-AF65-F5344CB8AC3E}">
        <p14:creationId xmlns:p14="http://schemas.microsoft.com/office/powerpoint/2010/main" val="190142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D025-CF7A-4FE2-980C-2852E3FD0E0E}"/>
              </a:ext>
            </a:extLst>
          </p:cNvPr>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Case Study</a:t>
            </a:r>
          </a:p>
        </p:txBody>
      </p:sp>
      <p:pic>
        <p:nvPicPr>
          <p:cNvPr id="6" name="Picture 5">
            <a:extLst>
              <a:ext uri="{FF2B5EF4-FFF2-40B4-BE49-F238E27FC236}">
                <a16:creationId xmlns:a16="http://schemas.microsoft.com/office/drawing/2014/main" id="{AF427271-B4E0-4983-B5C0-3A8E3129EF59}"/>
              </a:ext>
            </a:extLst>
          </p:cNvPr>
          <p:cNvPicPr>
            <a:picLocks noChangeAspect="1"/>
          </p:cNvPicPr>
          <p:nvPr/>
        </p:nvPicPr>
        <p:blipFill>
          <a:blip r:embed="rId2"/>
          <a:stretch>
            <a:fillRect/>
          </a:stretch>
        </p:blipFill>
        <p:spPr>
          <a:xfrm>
            <a:off x="5868144" y="1390008"/>
            <a:ext cx="3037182" cy="3189734"/>
          </a:xfrm>
          <a:prstGeom prst="rect">
            <a:avLst/>
          </a:prstGeom>
        </p:spPr>
      </p:pic>
      <p:sp>
        <p:nvSpPr>
          <p:cNvPr id="3" name="Content Placeholder 2">
            <a:extLst>
              <a:ext uri="{FF2B5EF4-FFF2-40B4-BE49-F238E27FC236}">
                <a16:creationId xmlns:a16="http://schemas.microsoft.com/office/drawing/2014/main" id="{1F2A6EEA-B446-4D0C-8EBD-C62A23E8AA4F}"/>
              </a:ext>
            </a:extLst>
          </p:cNvPr>
          <p:cNvSpPr>
            <a:spLocks noGrp="1"/>
          </p:cNvSpPr>
          <p:nvPr>
            <p:ph idx="1"/>
          </p:nvPr>
        </p:nvSpPr>
        <p:spPr>
          <a:xfrm>
            <a:off x="457200" y="1052736"/>
            <a:ext cx="6203032" cy="5112568"/>
          </a:xfrm>
        </p:spPr>
        <p:txBody>
          <a:bodyPr/>
          <a:lstStyle/>
          <a:p>
            <a:r>
              <a:rPr lang="en-GB" sz="2400" dirty="0">
                <a:latin typeface="Arial" panose="020B0604020202020204" pitchFamily="34" charset="0"/>
                <a:cs typeface="Arial" panose="020B0604020202020204" pitchFamily="34" charset="0"/>
              </a:rPr>
              <a:t>Patient admitted with worsening heart failure</a:t>
            </a:r>
          </a:p>
          <a:p>
            <a:r>
              <a:rPr lang="en-GB" sz="2400" dirty="0">
                <a:latin typeface="Arial" panose="020B0604020202020204" pitchFamily="34" charset="0"/>
                <a:cs typeface="Arial" panose="020B0604020202020204" pitchFamily="34" charset="0"/>
              </a:rPr>
              <a:t>Switched to intravenous diuretics on admission</a:t>
            </a:r>
          </a:p>
          <a:p>
            <a:r>
              <a:rPr lang="en-GB" sz="2400" dirty="0">
                <a:latin typeface="Arial" panose="020B0604020202020204" pitchFamily="34" charset="0"/>
                <a:cs typeface="Arial" panose="020B0604020202020204" pitchFamily="34" charset="0"/>
              </a:rPr>
              <a:t>Aggressive diuresis results in signs of acute kidney injury</a:t>
            </a:r>
          </a:p>
          <a:p>
            <a:r>
              <a:rPr lang="en-GB" sz="2400" dirty="0">
                <a:latin typeface="Arial" panose="020B0604020202020204" pitchFamily="34" charset="0"/>
                <a:cs typeface="Arial" panose="020B0604020202020204" pitchFamily="34" charset="0"/>
              </a:rPr>
              <a:t>Ready for discharge but on lower doses of diuretic than on admission!</a:t>
            </a:r>
          </a:p>
          <a:p>
            <a:r>
              <a:rPr lang="en-GB" sz="2400" dirty="0">
                <a:latin typeface="Arial" panose="020B0604020202020204" pitchFamily="34" charset="0"/>
                <a:cs typeface="Arial" panose="020B0604020202020204" pitchFamily="34" charset="0"/>
              </a:rPr>
              <a:t>MDS tray required…</a:t>
            </a:r>
          </a:p>
          <a:p>
            <a:r>
              <a:rPr lang="en-GB" sz="2400" dirty="0">
                <a:latin typeface="Arial" panose="020B0604020202020204" pitchFamily="34" charset="0"/>
                <a:cs typeface="Arial" panose="020B0604020202020204" pitchFamily="34" charset="0"/>
              </a:rPr>
              <a:t>Needs a failsafe follow-up to ensure diuretics are escalated back to usual dose in 7-10 days</a:t>
            </a:r>
          </a:p>
          <a:p>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08476582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armacy_powerpoint_purple V4 Foundation">
  <a:themeElements>
    <a:clrScheme name="pharmacy_powerpoint_purple V4 Found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armacy_powerpoint_purple V4 Found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harmacy_powerpoint_purple V4 Found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armacy_powerpoint_purple V4 Found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armacy_powerpoint_purple V4 Found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armacy_powerpoint_purple V4 Found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armacy_powerpoint_purple V4 Found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armacy_powerpoint_purple V4 Found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armacy_powerpoint_purple V4 Found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armacy_powerpoint_purple V4 Found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armacy_powerpoint_purple V4 Found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armacy_powerpoint_purple V4 Found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armacy_powerpoint_purple V4 Found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armacy_powerpoint_purple V4 Found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2871</TotalTime>
  <Words>800</Words>
  <Application>Microsoft Office PowerPoint</Application>
  <PresentationFormat>On-screen Show (4:3)</PresentationFormat>
  <Paragraphs>86</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Microsoft YaHei</vt:lpstr>
      <vt:lpstr>ＭＳ Ｐゴシック</vt:lpstr>
      <vt:lpstr>Arial</vt:lpstr>
      <vt:lpstr>Calibri</vt:lpstr>
      <vt:lpstr>Times</vt:lpstr>
      <vt:lpstr>Times New Roman</vt:lpstr>
      <vt:lpstr>Blank Presentation</vt:lpstr>
      <vt:lpstr>pharmacy_powerpoint_purple V4 Foundation</vt:lpstr>
      <vt:lpstr>PowerPoint Presentation</vt:lpstr>
      <vt:lpstr>Scale of the problem</vt:lpstr>
      <vt:lpstr>Meet Vera</vt:lpstr>
      <vt:lpstr>PowerPoint Presentation</vt:lpstr>
      <vt:lpstr>Further evidence of local need...</vt:lpstr>
      <vt:lpstr>PowerPoint Presentation</vt:lpstr>
      <vt:lpstr>PowerPoint Presentation</vt:lpstr>
      <vt:lpstr>Who do we plan to refer</vt:lpstr>
      <vt:lpstr>Case Study</vt:lpstr>
      <vt:lpstr>How will a UHS referral look?</vt:lpstr>
      <vt:lpstr>PowerPoint Presentation</vt:lpstr>
      <vt:lpstr>How do I deal with a referral?</vt:lpstr>
      <vt:lpstr>PowerPoint Presentation</vt:lpstr>
      <vt:lpstr>Measuring the impact and future work</vt:lpstr>
      <vt:lpstr>Questions</vt:lpstr>
      <vt:lpstr>PowerPoint Presentation</vt:lpstr>
    </vt:vector>
  </TitlesOfParts>
  <Company>SOUTHAMPTON SOLENT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CLARK</dc:creator>
  <cp:lastModifiedBy>James Allen</cp:lastModifiedBy>
  <cp:revision>340</cp:revision>
  <dcterms:created xsi:type="dcterms:W3CDTF">2008-07-09T11:44:38Z</dcterms:created>
  <dcterms:modified xsi:type="dcterms:W3CDTF">2017-09-12T17:01:06Z</dcterms:modified>
</cp:coreProperties>
</file>