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6" r:id="rId2"/>
    <p:sldId id="257" r:id="rId3"/>
    <p:sldId id="265" r:id="rId4"/>
    <p:sldId id="295" r:id="rId5"/>
    <p:sldId id="296" r:id="rId6"/>
    <p:sldId id="266" r:id="rId7"/>
    <p:sldId id="267" r:id="rId8"/>
    <p:sldId id="290" r:id="rId9"/>
    <p:sldId id="291" r:id="rId10"/>
    <p:sldId id="298" r:id="rId11"/>
    <p:sldId id="299" r:id="rId12"/>
    <p:sldId id="297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268" r:id="rId25"/>
    <p:sldId id="269" r:id="rId26"/>
    <p:sldId id="270" r:id="rId27"/>
    <p:sldId id="271" r:id="rId28"/>
    <p:sldId id="272" r:id="rId29"/>
    <p:sldId id="275" r:id="rId30"/>
    <p:sldId id="276" r:id="rId31"/>
    <p:sldId id="277" r:id="rId32"/>
    <p:sldId id="280" r:id="rId33"/>
    <p:sldId id="283" r:id="rId34"/>
    <p:sldId id="285" r:id="rId35"/>
    <p:sldId id="311" r:id="rId36"/>
    <p:sldId id="289" r:id="rId37"/>
    <p:sldId id="292" r:id="rId38"/>
    <p:sldId id="293" r:id="rId39"/>
    <p:sldId id="294" r:id="rId40"/>
    <p:sldId id="263" r:id="rId41"/>
    <p:sldId id="26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fs\pharmacy\Staff%20My%20Documents\Rachel%20Howard\My%20Documents\Motive%20service\Dissemination%20event\chart%20data%20for%20dissemination%20meetin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60602119186397E-2"/>
          <c:y val="2.8221669191533013E-2"/>
          <c:w val="0.66786865596686185"/>
          <c:h val="0.9435566616169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1st contact</c:v>
                </c:pt>
              </c:strCache>
            </c:strRef>
          </c:tx>
          <c:invertIfNegative val="0"/>
          <c:val>
            <c:numRef>
              <c:f>Sheet1!$B$1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2nd contact</c:v>
                </c:pt>
              </c:strCache>
            </c:strRef>
          </c:tx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3rd contact</c:v>
                </c:pt>
              </c:strCache>
            </c:strRef>
          </c:tx>
          <c:invertIfNegative val="0"/>
          <c:val>
            <c:numRef>
              <c:f>Sheet1!$B$3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Unable to contact</c:v>
                </c:pt>
              </c:strCache>
            </c:strRef>
          </c:tx>
          <c:invertIfNegative val="0"/>
          <c:val>
            <c:numRef>
              <c:f>Sheet1!$B$4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Patient/relative refused service</c:v>
                </c:pt>
              </c:strCache>
            </c:strRef>
          </c:tx>
          <c:invertIfNegative val="0"/>
          <c:val>
            <c:numRef>
              <c:f>Sheet1!$B$5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5"/>
          <c:order val="5"/>
          <c:tx>
            <c:strRef>
              <c:f>Sheet1!$A$6</c:f>
              <c:strCache>
                <c:ptCount val="1"/>
                <c:pt idx="0">
                  <c:v>Patient readmitted before pharmacist could review</c:v>
                </c:pt>
              </c:strCache>
            </c:strRef>
          </c:tx>
          <c:invertIfNegative val="0"/>
          <c:val>
            <c:numRef>
              <c:f>Sheet1!$B$6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6"/>
          <c:order val="6"/>
          <c:tx>
            <c:strRef>
              <c:f>Sheet1!$A$7</c:f>
              <c:strCache>
                <c:ptCount val="1"/>
                <c:pt idx="0">
                  <c:v>Pharmacist deemed service unnecessary</c:v>
                </c:pt>
              </c:strCache>
            </c:strRef>
          </c:tx>
          <c:invertIfNegative val="0"/>
          <c:val>
            <c:numRef>
              <c:f>Sheet1!$B$7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7"/>
          <c:order val="7"/>
          <c:tx>
            <c:strRef>
              <c:f>Sheet1!$A$8</c:f>
              <c:strCache>
                <c:ptCount val="1"/>
                <c:pt idx="0">
                  <c:v>Patient in respite care</c:v>
                </c:pt>
              </c:strCache>
            </c:strRef>
          </c:tx>
          <c:invertIfNegative val="0"/>
          <c:val>
            <c:numRef>
              <c:f>Sheet1!$B$8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8"/>
          <c:order val="8"/>
          <c:tx>
            <c:strRef>
              <c:f>Sheet1!$A$9</c:f>
              <c:strCache>
                <c:ptCount val="1"/>
                <c:pt idx="0">
                  <c:v>Patient died before pharmacist could review</c:v>
                </c:pt>
              </c:strCache>
            </c:strRef>
          </c:tx>
          <c:invertIfNegative val="0"/>
          <c:val>
            <c:numRef>
              <c:f>Sheet1!$B$9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3157632"/>
        <c:axId val="73167616"/>
      </c:barChart>
      <c:catAx>
        <c:axId val="73157632"/>
        <c:scaling>
          <c:orientation val="minMax"/>
        </c:scaling>
        <c:delete val="1"/>
        <c:axPos val="b"/>
        <c:majorTickMark val="out"/>
        <c:minorTickMark val="none"/>
        <c:tickLblPos val="nextTo"/>
        <c:crossAx val="73167616"/>
        <c:crosses val="autoZero"/>
        <c:auto val="1"/>
        <c:lblAlgn val="ctr"/>
        <c:lblOffset val="100"/>
        <c:noMultiLvlLbl val="0"/>
      </c:catAx>
      <c:valAx>
        <c:axId val="7316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3157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06004120590035"/>
          <c:y val="2.5261323161950174E-2"/>
          <c:w val="0.31687648978478455"/>
          <c:h val="0.9597395768204137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577158217760542E-2"/>
          <c:y val="3.1700288184438041E-2"/>
          <c:w val="0.7225079096985989"/>
          <c:h val="0.93659942363112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First visit</c:v>
                </c:pt>
              </c:strCache>
            </c:strRef>
          </c:tx>
          <c:invertIfNegative val="0"/>
          <c:val>
            <c:numRef>
              <c:f>Sheet1!$B$20</c:f>
              <c:numCache>
                <c:formatCode>General</c:formatCode>
                <c:ptCount val="1"/>
                <c:pt idx="0">
                  <c:v>208</c:v>
                </c:pt>
              </c:numCache>
            </c:numRef>
          </c:val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5 weeks visit</c:v>
                </c:pt>
              </c:strCache>
            </c:strRef>
          </c:tx>
          <c:invertIfNegative val="0"/>
          <c:val>
            <c:numRef>
              <c:f>Sheet1!$B$21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Sheet1!$A$22</c:f>
              <c:strCache>
                <c:ptCount val="1"/>
                <c:pt idx="0">
                  <c:v>90 days visit</c:v>
                </c:pt>
              </c:strCache>
            </c:strRef>
          </c:tx>
          <c:invertIfNegative val="0"/>
          <c:val>
            <c:numRef>
              <c:f>Sheet1!$B$22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3544064"/>
        <c:axId val="73545600"/>
      </c:barChart>
      <c:catAx>
        <c:axId val="73544064"/>
        <c:scaling>
          <c:orientation val="minMax"/>
        </c:scaling>
        <c:delete val="1"/>
        <c:axPos val="b"/>
        <c:majorTickMark val="out"/>
        <c:minorTickMark val="none"/>
        <c:tickLblPos val="nextTo"/>
        <c:crossAx val="73545600"/>
        <c:crosses val="autoZero"/>
        <c:auto val="1"/>
        <c:lblAlgn val="ctr"/>
        <c:lblOffset val="100"/>
        <c:noMultiLvlLbl val="0"/>
      </c:catAx>
      <c:valAx>
        <c:axId val="73545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354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8408782739016"/>
          <c:y val="2.7838843631577733E-2"/>
          <c:w val="0.19409567761733709"/>
          <c:h val="0.9644952233996687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Sheet1!$A$35</c:f>
              <c:strCache>
                <c:ptCount val="1"/>
                <c:pt idx="0">
                  <c:v>Managed repeat service needed</c:v>
                </c:pt>
              </c:strCache>
            </c:strRef>
          </c:tx>
          <c:invertIfNegative val="0"/>
          <c:cat>
            <c:strRef>
              <c:f>Sheet1!$B$34</c:f>
              <c:strCache>
                <c:ptCount val="1"/>
                <c:pt idx="0">
                  <c:v>131 (63)</c:v>
                </c:pt>
              </c:strCache>
            </c:strRef>
          </c:cat>
          <c:val>
            <c:numRef>
              <c:f>Sheet1!$B$35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</c:ser>
        <c:ser>
          <c:idx val="1"/>
          <c:order val="1"/>
          <c:tx>
            <c:strRef>
              <c:f>Sheet1!$A$36</c:f>
              <c:strCache>
                <c:ptCount val="1"/>
                <c:pt idx="0">
                  <c:v>Compliance aid needed</c:v>
                </c:pt>
              </c:strCache>
            </c:strRef>
          </c:tx>
          <c:invertIfNegative val="0"/>
          <c:cat>
            <c:strRef>
              <c:f>Sheet1!$B$34</c:f>
              <c:strCache>
                <c:ptCount val="1"/>
                <c:pt idx="0">
                  <c:v>131 (63)</c:v>
                </c:pt>
              </c:strCache>
            </c:strRef>
          </c:cat>
          <c:val>
            <c:numRef>
              <c:f>Sheet1!$B$36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ser>
          <c:idx val="2"/>
          <c:order val="2"/>
          <c:tx>
            <c:strRef>
              <c:f>Sheet1!$A$37</c:f>
              <c:strCache>
                <c:ptCount val="1"/>
                <c:pt idx="0">
                  <c:v>Medicines reminder chart needed</c:v>
                </c:pt>
              </c:strCache>
            </c:strRef>
          </c:tx>
          <c:invertIfNegative val="0"/>
          <c:cat>
            <c:strRef>
              <c:f>Sheet1!$B$34</c:f>
              <c:strCache>
                <c:ptCount val="1"/>
                <c:pt idx="0">
                  <c:v>131 (63)</c:v>
                </c:pt>
              </c:strCache>
            </c:strRef>
          </c:cat>
          <c:val>
            <c:numRef>
              <c:f>Sheet1!$B$37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3"/>
          <c:order val="3"/>
          <c:tx>
            <c:strRef>
              <c:f>Sheet1!$A$38</c:f>
              <c:strCache>
                <c:ptCount val="1"/>
                <c:pt idx="0">
                  <c:v>Easy open caps needed</c:v>
                </c:pt>
              </c:strCache>
            </c:strRef>
          </c:tx>
          <c:invertIfNegative val="0"/>
          <c:cat>
            <c:strRef>
              <c:f>Sheet1!$B$34</c:f>
              <c:strCache>
                <c:ptCount val="1"/>
                <c:pt idx="0">
                  <c:v>131 (63)</c:v>
                </c:pt>
              </c:strCache>
            </c:strRef>
          </c:cat>
          <c:val>
            <c:numRef>
              <c:f>Sheet1!$B$38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4"/>
          <c:order val="4"/>
          <c:tx>
            <c:strRef>
              <c:f>Sheet1!$A$39</c:f>
              <c:strCache>
                <c:ptCount val="1"/>
                <c:pt idx="0">
                  <c:v>Patient confusion</c:v>
                </c:pt>
              </c:strCache>
            </c:strRef>
          </c:tx>
          <c:invertIfNegative val="0"/>
          <c:cat>
            <c:strRef>
              <c:f>Sheet1!$B$34</c:f>
              <c:strCache>
                <c:ptCount val="1"/>
                <c:pt idx="0">
                  <c:v>131 (63)</c:v>
                </c:pt>
              </c:strCache>
            </c:strRef>
          </c:cat>
          <c:val>
            <c:numRef>
              <c:f>Sheet1!$B$39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5"/>
          <c:order val="5"/>
          <c:tx>
            <c:strRef>
              <c:f>Sheet1!$A$40</c:f>
              <c:strCache>
                <c:ptCount val="1"/>
                <c:pt idx="0">
                  <c:v>Large print labels needed</c:v>
                </c:pt>
              </c:strCache>
            </c:strRef>
          </c:tx>
          <c:invertIfNegative val="0"/>
          <c:cat>
            <c:strRef>
              <c:f>Sheet1!$B$34</c:f>
              <c:strCache>
                <c:ptCount val="1"/>
                <c:pt idx="0">
                  <c:v>131 (63)</c:v>
                </c:pt>
              </c:strCache>
            </c:strRef>
          </c:cat>
          <c:val>
            <c:numRef>
              <c:f>Sheet1!$B$40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6"/>
          <c:order val="6"/>
          <c:tx>
            <c:strRef>
              <c:f>Sheet1!$A$41</c:f>
              <c:strCache>
                <c:ptCount val="1"/>
                <c:pt idx="0">
                  <c:v>Adverse effect identified</c:v>
                </c:pt>
              </c:strCache>
            </c:strRef>
          </c:tx>
          <c:invertIfNegative val="0"/>
          <c:cat>
            <c:strRef>
              <c:f>Sheet1!$B$34</c:f>
              <c:strCache>
                <c:ptCount val="1"/>
                <c:pt idx="0">
                  <c:v>131 (63)</c:v>
                </c:pt>
              </c:strCache>
            </c:strRef>
          </c:cat>
          <c:val>
            <c:numRef>
              <c:f>Sheet1!$B$41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7"/>
          <c:order val="7"/>
          <c:tx>
            <c:strRef>
              <c:f>Sheet1!$A$42</c:f>
              <c:strCache>
                <c:ptCount val="1"/>
                <c:pt idx="0">
                  <c:v>Poor adherence</c:v>
                </c:pt>
              </c:strCache>
            </c:strRef>
          </c:tx>
          <c:invertIfNegative val="0"/>
          <c:cat>
            <c:strRef>
              <c:f>Sheet1!$B$34</c:f>
              <c:strCache>
                <c:ptCount val="1"/>
                <c:pt idx="0">
                  <c:v>131 (63)</c:v>
                </c:pt>
              </c:strCache>
            </c:strRef>
          </c:cat>
          <c:val>
            <c:numRef>
              <c:f>Sheet1!$B$42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8"/>
          <c:order val="8"/>
          <c:tx>
            <c:strRef>
              <c:f>Sheet1!$A$43</c:f>
              <c:strCache>
                <c:ptCount val="1"/>
                <c:pt idx="0">
                  <c:v>Medicines not updated from TTA</c:v>
                </c:pt>
              </c:strCache>
            </c:strRef>
          </c:tx>
          <c:invertIfNegative val="0"/>
          <c:cat>
            <c:strRef>
              <c:f>Sheet1!$B$34</c:f>
              <c:strCache>
                <c:ptCount val="1"/>
                <c:pt idx="0">
                  <c:v>131 (63)</c:v>
                </c:pt>
              </c:strCache>
            </c:strRef>
          </c:cat>
          <c:val>
            <c:numRef>
              <c:f>Sheet1!$B$43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9"/>
          <c:order val="9"/>
          <c:tx>
            <c:strRef>
              <c:f>Sheet1!$A$44</c:f>
              <c:strCache>
                <c:ptCount val="1"/>
                <c:pt idx="0">
                  <c:v>Insufficient supply</c:v>
                </c:pt>
              </c:strCache>
            </c:strRef>
          </c:tx>
          <c:invertIfNegative val="0"/>
          <c:cat>
            <c:strRef>
              <c:f>Sheet1!$B$34</c:f>
              <c:strCache>
                <c:ptCount val="1"/>
                <c:pt idx="0">
                  <c:v>131 (63)</c:v>
                </c:pt>
              </c:strCache>
            </c:strRef>
          </c:cat>
          <c:val>
            <c:numRef>
              <c:f>Sheet1!$B$44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0"/>
          <c:order val="10"/>
          <c:tx>
            <c:strRef>
              <c:f>Sheet1!$A$45</c:f>
              <c:strCache>
                <c:ptCount val="1"/>
                <c:pt idx="0">
                  <c:v>Poor memory</c:v>
                </c:pt>
              </c:strCache>
            </c:strRef>
          </c:tx>
          <c:invertIfNegative val="0"/>
          <c:cat>
            <c:strRef>
              <c:f>Sheet1!$B$34</c:f>
              <c:strCache>
                <c:ptCount val="1"/>
                <c:pt idx="0">
                  <c:v>131 (63)</c:v>
                </c:pt>
              </c:strCache>
            </c:strRef>
          </c:cat>
          <c:val>
            <c:numRef>
              <c:f>Sheet1!$B$45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1"/>
          <c:order val="11"/>
          <c:tx>
            <c:strRef>
              <c:f>Sheet1!$A$46</c:f>
              <c:strCache>
                <c:ptCount val="1"/>
                <c:pt idx="0">
                  <c:v>Poor device technique</c:v>
                </c:pt>
              </c:strCache>
            </c:strRef>
          </c:tx>
          <c:invertIfNegative val="0"/>
          <c:cat>
            <c:strRef>
              <c:f>Sheet1!$B$34</c:f>
              <c:strCache>
                <c:ptCount val="1"/>
                <c:pt idx="0">
                  <c:v>131 (63)</c:v>
                </c:pt>
              </c:strCache>
            </c:strRef>
          </c:cat>
          <c:val>
            <c:numRef>
              <c:f>Sheet1!$B$46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2"/>
          <c:order val="12"/>
          <c:tx>
            <c:strRef>
              <c:f>Sheet1!$A$47</c:f>
              <c:strCache>
                <c:ptCount val="1"/>
                <c:pt idx="0">
                  <c:v>Suboptimal effect</c:v>
                </c:pt>
              </c:strCache>
            </c:strRef>
          </c:tx>
          <c:invertIfNegative val="0"/>
          <c:cat>
            <c:strRef>
              <c:f>Sheet1!$B$34</c:f>
              <c:strCache>
                <c:ptCount val="1"/>
                <c:pt idx="0">
                  <c:v>131 (63)</c:v>
                </c:pt>
              </c:strCache>
            </c:strRef>
          </c:cat>
          <c:val>
            <c:numRef>
              <c:f>Sheet1!$B$47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4647040"/>
        <c:axId val="74648576"/>
      </c:barChart>
      <c:catAx>
        <c:axId val="74647040"/>
        <c:scaling>
          <c:orientation val="minMax"/>
        </c:scaling>
        <c:delete val="1"/>
        <c:axPos val="b"/>
        <c:majorTickMark val="out"/>
        <c:minorTickMark val="none"/>
        <c:tickLblPos val="nextTo"/>
        <c:crossAx val="74648576"/>
        <c:crosses val="autoZero"/>
        <c:auto val="1"/>
        <c:lblAlgn val="ctr"/>
        <c:lblOffset val="100"/>
        <c:noMultiLvlLbl val="0"/>
      </c:catAx>
      <c:valAx>
        <c:axId val="74648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4647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22867949663387"/>
          <c:y val="1.7629626267898067E-2"/>
          <c:w val="0.34059411946618456"/>
          <c:h val="0.9621974630692776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Sheet1!$A$54</c:f>
              <c:strCache>
                <c:ptCount val="1"/>
                <c:pt idx="0">
                  <c:v>Medicines Use Review (MUR)</c:v>
                </c:pt>
              </c:strCache>
            </c:strRef>
          </c:tx>
          <c:invertIfNegative val="0"/>
          <c:val>
            <c:numRef>
              <c:f>Sheet1!$B$54</c:f>
              <c:numCache>
                <c:formatCode>General</c:formatCode>
                <c:ptCount val="1"/>
                <c:pt idx="0">
                  <c:v>198</c:v>
                </c:pt>
              </c:numCache>
            </c:numRef>
          </c:val>
        </c:ser>
        <c:ser>
          <c:idx val="1"/>
          <c:order val="1"/>
          <c:tx>
            <c:strRef>
              <c:f>Sheet1!$A$55</c:f>
              <c:strCache>
                <c:ptCount val="1"/>
                <c:pt idx="0">
                  <c:v>Future management of medicines </c:v>
                </c:pt>
              </c:strCache>
            </c:strRef>
          </c:tx>
          <c:invertIfNegative val="0"/>
          <c:val>
            <c:numRef>
              <c:f>Sheet1!$B$55</c:f>
              <c:numCache>
                <c:formatCode>General</c:formatCode>
                <c:ptCount val="1"/>
                <c:pt idx="0">
                  <c:v>186</c:v>
                </c:pt>
              </c:numCache>
            </c:numRef>
          </c:val>
        </c:ser>
        <c:ser>
          <c:idx val="2"/>
          <c:order val="2"/>
          <c:tx>
            <c:strRef>
              <c:f>Sheet1!$A$56</c:f>
              <c:strCache>
                <c:ptCount val="1"/>
                <c:pt idx="0">
                  <c:v>Medicines cabinet check</c:v>
                </c:pt>
              </c:strCache>
            </c:strRef>
          </c:tx>
          <c:invertIfNegative val="0"/>
          <c:val>
            <c:numRef>
              <c:f>Sheet1!$B$56</c:f>
              <c:numCache>
                <c:formatCode>General</c:formatCode>
                <c:ptCount val="1"/>
                <c:pt idx="0">
                  <c:v>183</c:v>
                </c:pt>
              </c:numCache>
            </c:numRef>
          </c:val>
        </c:ser>
        <c:ser>
          <c:idx val="3"/>
          <c:order val="3"/>
          <c:tx>
            <c:strRef>
              <c:f>Sheet1!$A$57</c:f>
              <c:strCache>
                <c:ptCount val="1"/>
                <c:pt idx="0">
                  <c:v>Capability assessment as per DDA</c:v>
                </c:pt>
              </c:strCache>
            </c:strRef>
          </c:tx>
          <c:invertIfNegative val="0"/>
          <c:val>
            <c:numRef>
              <c:f>Sheet1!$B$57</c:f>
              <c:numCache>
                <c:formatCode>General</c:formatCode>
                <c:ptCount val="1"/>
                <c:pt idx="0">
                  <c:v>153</c:v>
                </c:pt>
              </c:numCache>
            </c:numRef>
          </c:val>
        </c:ser>
        <c:ser>
          <c:idx val="4"/>
          <c:order val="4"/>
          <c:tx>
            <c:strRef>
              <c:f>Sheet1!$A$58</c:f>
              <c:strCache>
                <c:ptCount val="1"/>
                <c:pt idx="0">
                  <c:v>Discontinued medicines removed</c:v>
                </c:pt>
              </c:strCache>
            </c:strRef>
          </c:tx>
          <c:invertIfNegative val="0"/>
          <c:val>
            <c:numRef>
              <c:f>Sheet1!$B$58</c:f>
              <c:numCache>
                <c:formatCode>General</c:formatCode>
                <c:ptCount val="1"/>
                <c:pt idx="0">
                  <c:v>143</c:v>
                </c:pt>
              </c:numCache>
            </c:numRef>
          </c:val>
        </c:ser>
        <c:ser>
          <c:idx val="5"/>
          <c:order val="5"/>
          <c:tx>
            <c:strRef>
              <c:f>Sheet1!$A$59</c:f>
              <c:strCache>
                <c:ptCount val="1"/>
                <c:pt idx="0">
                  <c:v>Medicines synchronisation</c:v>
                </c:pt>
              </c:strCache>
            </c:strRef>
          </c:tx>
          <c:invertIfNegative val="0"/>
          <c:val>
            <c:numRef>
              <c:f>Sheet1!$B$59</c:f>
              <c:numCache>
                <c:formatCode>General</c:formatCode>
                <c:ptCount val="1"/>
                <c:pt idx="0">
                  <c:v>136</c:v>
                </c:pt>
              </c:numCache>
            </c:numRef>
          </c:val>
        </c:ser>
        <c:ser>
          <c:idx val="6"/>
          <c:order val="6"/>
          <c:tx>
            <c:strRef>
              <c:f>Sheet1!$A$60</c:f>
              <c:strCache>
                <c:ptCount val="1"/>
                <c:pt idx="0">
                  <c:v>Medicines information chart </c:v>
                </c:pt>
              </c:strCache>
            </c:strRef>
          </c:tx>
          <c:invertIfNegative val="0"/>
          <c:val>
            <c:numRef>
              <c:f>Sheet1!$B$60</c:f>
              <c:numCache>
                <c:formatCode>General</c:formatCode>
                <c:ptCount val="1"/>
                <c:pt idx="0">
                  <c:v>125</c:v>
                </c:pt>
              </c:numCache>
            </c:numRef>
          </c:val>
        </c:ser>
        <c:ser>
          <c:idx val="7"/>
          <c:order val="7"/>
          <c:tx>
            <c:strRef>
              <c:f>Sheet1!$A$61</c:f>
              <c:strCache>
                <c:ptCount val="1"/>
                <c:pt idx="0">
                  <c:v>Prescription changed</c:v>
                </c:pt>
              </c:strCache>
            </c:strRef>
          </c:tx>
          <c:invertIfNegative val="0"/>
          <c:val>
            <c:numRef>
              <c:f>Sheet1!$B$61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8"/>
          <c:order val="8"/>
          <c:tx>
            <c:strRef>
              <c:f>Sheet1!$A$62</c:f>
              <c:strCache>
                <c:ptCount val="1"/>
                <c:pt idx="0">
                  <c:v>Medicines supplied</c:v>
                </c:pt>
              </c:strCache>
            </c:strRef>
          </c:tx>
          <c:invertIfNegative val="0"/>
          <c:val>
            <c:numRef>
              <c:f>Sheet1!$B$62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9"/>
          <c:order val="9"/>
          <c:tx>
            <c:strRef>
              <c:f>Sheet1!$A$63</c:f>
              <c:strCache>
                <c:ptCount val="1"/>
                <c:pt idx="0">
                  <c:v>Administration instructions changed</c:v>
                </c:pt>
              </c:strCache>
            </c:strRef>
          </c:tx>
          <c:invertIfNegative val="0"/>
          <c:val>
            <c:numRef>
              <c:f>Sheet1!$B$63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0"/>
          <c:order val="10"/>
          <c:tx>
            <c:strRef>
              <c:f>Sheet1!$A$64</c:f>
              <c:strCache>
                <c:ptCount val="1"/>
                <c:pt idx="0">
                  <c:v>Medicines reconciled with TTA</c:v>
                </c:pt>
              </c:strCache>
            </c:strRef>
          </c:tx>
          <c:invertIfNegative val="0"/>
          <c:val>
            <c:numRef>
              <c:f>Sheet1!$B$64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1"/>
          <c:order val="11"/>
          <c:tx>
            <c:strRef>
              <c:f>Sheet1!$A$65</c:f>
              <c:strCache>
                <c:ptCount val="1"/>
                <c:pt idx="0">
                  <c:v>Regular pharmacist contacted</c:v>
                </c:pt>
              </c:strCache>
            </c:strRef>
          </c:tx>
          <c:invertIfNegative val="0"/>
          <c:val>
            <c:numRef>
              <c:f>Sheet1!$B$65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2"/>
          <c:order val="12"/>
          <c:tx>
            <c:strRef>
              <c:f>Sheet1!$A$66</c:f>
              <c:strCache>
                <c:ptCount val="1"/>
                <c:pt idx="0">
                  <c:v>Device counselling</c:v>
                </c:pt>
              </c:strCache>
            </c:strRef>
          </c:tx>
          <c:invertIfNegative val="0"/>
          <c:val>
            <c:numRef>
              <c:f>Sheet1!$B$66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3"/>
          <c:order val="13"/>
          <c:tx>
            <c:strRef>
              <c:f>Sheet1!$A$67</c:f>
              <c:strCache>
                <c:ptCount val="1"/>
                <c:pt idx="0">
                  <c:v>GP referral</c:v>
                </c:pt>
              </c:strCache>
            </c:strRef>
          </c:tx>
          <c:invertIfNegative val="0"/>
          <c:val>
            <c:numRef>
              <c:f>Sheet1!$B$67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4"/>
          <c:order val="14"/>
          <c:tx>
            <c:strRef>
              <c:f>Sheet1!$A$68</c:f>
              <c:strCache>
                <c:ptCount val="1"/>
                <c:pt idx="0">
                  <c:v>Increased carer support initiated</c:v>
                </c:pt>
              </c:strCache>
            </c:strRef>
          </c:tx>
          <c:invertIfNegative val="0"/>
          <c:val>
            <c:numRef>
              <c:f>Sheet1!$B$68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4753536"/>
        <c:axId val="74755072"/>
      </c:barChart>
      <c:catAx>
        <c:axId val="74753536"/>
        <c:scaling>
          <c:orientation val="minMax"/>
        </c:scaling>
        <c:delete val="1"/>
        <c:axPos val="b"/>
        <c:majorTickMark val="out"/>
        <c:minorTickMark val="none"/>
        <c:tickLblPos val="nextTo"/>
        <c:crossAx val="74755072"/>
        <c:crosses val="autoZero"/>
        <c:auto val="1"/>
        <c:lblAlgn val="ctr"/>
        <c:lblOffset val="100"/>
        <c:noMultiLvlLbl val="0"/>
      </c:catAx>
      <c:valAx>
        <c:axId val="74755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475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972329097473179"/>
          <c:y val="1.1548229174634743E-2"/>
          <c:w val="0.36121328950375625"/>
          <c:h val="0.98845174145072312"/>
        </c:manualLayout>
      </c:layout>
      <c:overlay val="0"/>
      <c:txPr>
        <a:bodyPr anchor="t"/>
        <a:lstStyle/>
        <a:p>
          <a:pPr algn="l"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39488849065083E-2"/>
          <c:y val="0.14846267081435396"/>
          <c:w val="0.83760584572728636"/>
          <c:h val="0.8111193663667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Sheet1!$A$74</c:f>
              <c:strCache>
                <c:ptCount val="1"/>
                <c:pt idx="0">
                  <c:v>Adherent</c:v>
                </c:pt>
              </c:strCache>
            </c:strRef>
          </c:tx>
          <c:invertIfNegative val="0"/>
          <c:val>
            <c:numRef>
              <c:f>Sheet1!$B$74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</c:ser>
        <c:ser>
          <c:idx val="1"/>
          <c:order val="1"/>
          <c:tx>
            <c:strRef>
              <c:f>Sheet1!$A$75</c:f>
              <c:strCache>
                <c:ptCount val="1"/>
                <c:pt idx="0">
                  <c:v>Non-adherent</c:v>
                </c:pt>
              </c:strCache>
            </c:strRef>
          </c:tx>
          <c:invertIfNegative val="0"/>
          <c:val>
            <c:numRef>
              <c:f>Sheet1!$B$75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Sheet1!$A$76</c:f>
              <c:strCache>
                <c:ptCount val="1"/>
                <c:pt idx="0">
                  <c:v>Unknown</c:v>
                </c:pt>
              </c:strCache>
            </c:strRef>
          </c:tx>
          <c:invertIfNegative val="0"/>
          <c:val>
            <c:numRef>
              <c:f>Sheet1!$B$76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4394624"/>
        <c:axId val="74400512"/>
      </c:barChart>
      <c:catAx>
        <c:axId val="74394624"/>
        <c:scaling>
          <c:orientation val="minMax"/>
        </c:scaling>
        <c:delete val="1"/>
        <c:axPos val="b"/>
        <c:majorTickMark val="out"/>
        <c:minorTickMark val="none"/>
        <c:tickLblPos val="nextTo"/>
        <c:crossAx val="74400512"/>
        <c:crosses val="autoZero"/>
        <c:auto val="1"/>
        <c:lblAlgn val="ctr"/>
        <c:lblOffset val="100"/>
        <c:noMultiLvlLbl val="0"/>
      </c:catAx>
      <c:valAx>
        <c:axId val="74400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4394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62917163793398"/>
          <c:y val="0.10266422943746989"/>
          <c:w val="0.22616895224202141"/>
          <c:h val="0.87699572732659337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574906570664727E-2"/>
          <c:y val="3.5895248568815069E-2"/>
          <c:w val="0.82195270265478781"/>
          <c:h val="0.92820950286236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Sheet1!$A$89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val>
            <c:numRef>
              <c:f>Sheet1!$B$89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Sheet1!$A$90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val>
            <c:numRef>
              <c:f>Sheet1!$B$90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Sheet1!$A$91</c:f>
              <c:strCache>
                <c:ptCount val="1"/>
                <c:pt idx="0">
                  <c:v>Unknown</c:v>
                </c:pt>
              </c:strCache>
            </c:strRef>
          </c:tx>
          <c:invertIfNegative val="0"/>
          <c:val>
            <c:numRef>
              <c:f>Sheet1!$B$91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4449664"/>
        <c:axId val="74451200"/>
      </c:barChart>
      <c:catAx>
        <c:axId val="74449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451200"/>
        <c:crosses val="autoZero"/>
        <c:auto val="1"/>
        <c:lblAlgn val="ctr"/>
        <c:lblOffset val="100"/>
        <c:noMultiLvlLbl val="0"/>
      </c:catAx>
      <c:valAx>
        <c:axId val="74451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4449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D8B7E-77AA-45E6-9EE7-CB9F4D5EE294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10DCB6A7-707F-457F-BB82-99713CCC3F66}">
      <dgm:prSet phldrT="[Text]"/>
      <dgm:spPr/>
      <dgm:t>
        <a:bodyPr/>
        <a:lstStyle/>
        <a:p>
          <a:r>
            <a:rPr lang="en-GB" dirty="0" smtClean="0"/>
            <a:t>Patient assessed</a:t>
          </a:r>
          <a:endParaRPr lang="en-GB" dirty="0"/>
        </a:p>
      </dgm:t>
    </dgm:pt>
    <dgm:pt modelId="{867DBC32-9756-4094-93F3-9CFDA39BD69D}" type="parTrans" cxnId="{B2B55DFD-1A9F-4727-9B8C-E22937D64DC4}">
      <dgm:prSet/>
      <dgm:spPr/>
      <dgm:t>
        <a:bodyPr/>
        <a:lstStyle/>
        <a:p>
          <a:endParaRPr lang="en-GB"/>
        </a:p>
      </dgm:t>
    </dgm:pt>
    <dgm:pt modelId="{DA59B85B-AE5C-4CA8-8C73-FE9523EAACA1}" type="sibTrans" cxnId="{B2B55DFD-1A9F-4727-9B8C-E22937D64DC4}">
      <dgm:prSet/>
      <dgm:spPr/>
      <dgm:t>
        <a:bodyPr/>
        <a:lstStyle/>
        <a:p>
          <a:endParaRPr lang="en-GB"/>
        </a:p>
      </dgm:t>
    </dgm:pt>
    <dgm:pt modelId="{1BFA3890-9AA3-42A2-827B-FF393E55C38B}">
      <dgm:prSet phldrT="[Text]"/>
      <dgm:spPr/>
      <dgm:t>
        <a:bodyPr/>
        <a:lstStyle/>
        <a:p>
          <a:r>
            <a:rPr lang="en-GB" dirty="0" smtClean="0"/>
            <a:t>Patient referred</a:t>
          </a:r>
          <a:endParaRPr lang="en-GB" dirty="0"/>
        </a:p>
      </dgm:t>
    </dgm:pt>
    <dgm:pt modelId="{A156BCAB-63B2-476B-8883-12ED3D5D0D69}" type="parTrans" cxnId="{39DBC397-B5BA-4266-8A27-6074FD3F0560}">
      <dgm:prSet/>
      <dgm:spPr/>
      <dgm:t>
        <a:bodyPr/>
        <a:lstStyle/>
        <a:p>
          <a:endParaRPr lang="en-GB"/>
        </a:p>
      </dgm:t>
    </dgm:pt>
    <dgm:pt modelId="{974D4DE9-8D49-4498-80A8-DD58529B1778}" type="sibTrans" cxnId="{39DBC397-B5BA-4266-8A27-6074FD3F0560}">
      <dgm:prSet/>
      <dgm:spPr/>
      <dgm:t>
        <a:bodyPr/>
        <a:lstStyle/>
        <a:p>
          <a:endParaRPr lang="en-GB"/>
        </a:p>
      </dgm:t>
    </dgm:pt>
    <dgm:pt modelId="{16053C28-93EE-4E47-8051-A1E49F88FF15}">
      <dgm:prSet phldrT="[Text]"/>
      <dgm:spPr/>
      <dgm:t>
        <a:bodyPr/>
        <a:lstStyle/>
        <a:p>
          <a:r>
            <a:rPr lang="en-GB" dirty="0" smtClean="0"/>
            <a:t>Community pharmacist review</a:t>
          </a:r>
          <a:endParaRPr lang="en-GB" dirty="0"/>
        </a:p>
      </dgm:t>
    </dgm:pt>
    <dgm:pt modelId="{7189639B-3907-4066-97D7-366683A4CAAC}" type="parTrans" cxnId="{7B40BC02-CDE5-4F2C-BDB3-0E77B125D511}">
      <dgm:prSet/>
      <dgm:spPr/>
      <dgm:t>
        <a:bodyPr/>
        <a:lstStyle/>
        <a:p>
          <a:endParaRPr lang="en-GB"/>
        </a:p>
      </dgm:t>
    </dgm:pt>
    <dgm:pt modelId="{9D177BCD-72FD-4A7A-886F-9FAA257C3B8C}" type="sibTrans" cxnId="{7B40BC02-CDE5-4F2C-BDB3-0E77B125D511}">
      <dgm:prSet/>
      <dgm:spPr/>
      <dgm:t>
        <a:bodyPr/>
        <a:lstStyle/>
        <a:p>
          <a:endParaRPr lang="en-GB"/>
        </a:p>
      </dgm:t>
    </dgm:pt>
    <dgm:pt modelId="{78914F01-3EA5-406B-BE7C-62026572391F}">
      <dgm:prSet/>
      <dgm:spPr/>
      <dgm:t>
        <a:bodyPr/>
        <a:lstStyle/>
        <a:p>
          <a:r>
            <a:rPr lang="en-GB" dirty="0" smtClean="0"/>
            <a:t>GP informed?</a:t>
          </a:r>
          <a:endParaRPr lang="en-GB" dirty="0"/>
        </a:p>
      </dgm:t>
    </dgm:pt>
    <dgm:pt modelId="{B89E8EB4-2E97-4C67-800A-09863DFBDC2B}" type="parTrans" cxnId="{06097024-E58A-4475-9428-EAD21028914E}">
      <dgm:prSet/>
      <dgm:spPr/>
      <dgm:t>
        <a:bodyPr/>
        <a:lstStyle/>
        <a:p>
          <a:endParaRPr lang="en-GB"/>
        </a:p>
      </dgm:t>
    </dgm:pt>
    <dgm:pt modelId="{FC139086-2D5F-4846-840E-C78E16F71E42}" type="sibTrans" cxnId="{06097024-E58A-4475-9428-EAD21028914E}">
      <dgm:prSet/>
      <dgm:spPr/>
      <dgm:t>
        <a:bodyPr/>
        <a:lstStyle/>
        <a:p>
          <a:endParaRPr lang="en-GB"/>
        </a:p>
      </dgm:t>
    </dgm:pt>
    <dgm:pt modelId="{58C018AE-8614-48B9-AACA-78042796D431}" type="pres">
      <dgm:prSet presAssocID="{3EDD8B7E-77AA-45E6-9EE7-CB9F4D5EE294}" presName="CompostProcess" presStyleCnt="0">
        <dgm:presLayoutVars>
          <dgm:dir/>
          <dgm:resizeHandles val="exact"/>
        </dgm:presLayoutVars>
      </dgm:prSet>
      <dgm:spPr/>
    </dgm:pt>
    <dgm:pt modelId="{629A1611-5414-4E8C-85D5-726FA7B0D0EC}" type="pres">
      <dgm:prSet presAssocID="{3EDD8B7E-77AA-45E6-9EE7-CB9F4D5EE294}" presName="arrow" presStyleLbl="bgShp" presStyleIdx="0" presStyleCnt="1"/>
      <dgm:spPr/>
    </dgm:pt>
    <dgm:pt modelId="{6E59F43A-F2C9-4C6F-A1ED-9F07B9559315}" type="pres">
      <dgm:prSet presAssocID="{3EDD8B7E-77AA-45E6-9EE7-CB9F4D5EE294}" presName="linearProcess" presStyleCnt="0"/>
      <dgm:spPr/>
    </dgm:pt>
    <dgm:pt modelId="{B6AA730C-4EDA-47A5-B81E-FD754011D595}" type="pres">
      <dgm:prSet presAssocID="{10DCB6A7-707F-457F-BB82-99713CCC3F6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6B172D-DCEF-455D-81F9-6F8038E41420}" type="pres">
      <dgm:prSet presAssocID="{DA59B85B-AE5C-4CA8-8C73-FE9523EAACA1}" presName="sibTrans" presStyleCnt="0"/>
      <dgm:spPr/>
    </dgm:pt>
    <dgm:pt modelId="{E6D4D081-142B-4BDD-ACC3-E082C3F38917}" type="pres">
      <dgm:prSet presAssocID="{1BFA3890-9AA3-42A2-827B-FF393E55C38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AA80BD-9D0D-4953-930E-98F33AD83D13}" type="pres">
      <dgm:prSet presAssocID="{974D4DE9-8D49-4498-80A8-DD58529B1778}" presName="sibTrans" presStyleCnt="0"/>
      <dgm:spPr/>
    </dgm:pt>
    <dgm:pt modelId="{28D81332-C6B3-4E93-B79D-6F1544B88147}" type="pres">
      <dgm:prSet presAssocID="{16053C28-93EE-4E47-8051-A1E49F88FF1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ABA022-6903-4B11-BDF5-F27BCB3C4AF7}" type="pres">
      <dgm:prSet presAssocID="{9D177BCD-72FD-4A7A-886F-9FAA257C3B8C}" presName="sibTrans" presStyleCnt="0"/>
      <dgm:spPr/>
    </dgm:pt>
    <dgm:pt modelId="{5134B353-B80F-493F-8994-1BBFD67FA653}" type="pres">
      <dgm:prSet presAssocID="{78914F01-3EA5-406B-BE7C-62026572391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8709CE-7713-44DA-BD72-E53FDE9BC85F}" type="presOf" srcId="{16053C28-93EE-4E47-8051-A1E49F88FF15}" destId="{28D81332-C6B3-4E93-B79D-6F1544B88147}" srcOrd="0" destOrd="0" presId="urn:microsoft.com/office/officeart/2005/8/layout/hProcess9"/>
    <dgm:cxn modelId="{2212716B-F9A2-4A8D-AAFC-B0BE0AFD032D}" type="presOf" srcId="{3EDD8B7E-77AA-45E6-9EE7-CB9F4D5EE294}" destId="{58C018AE-8614-48B9-AACA-78042796D431}" srcOrd="0" destOrd="0" presId="urn:microsoft.com/office/officeart/2005/8/layout/hProcess9"/>
    <dgm:cxn modelId="{19F1A3BC-D20D-4100-B9C7-9B6330CED0CD}" type="presOf" srcId="{1BFA3890-9AA3-42A2-827B-FF393E55C38B}" destId="{E6D4D081-142B-4BDD-ACC3-E082C3F38917}" srcOrd="0" destOrd="0" presId="urn:microsoft.com/office/officeart/2005/8/layout/hProcess9"/>
    <dgm:cxn modelId="{B2B55DFD-1A9F-4727-9B8C-E22937D64DC4}" srcId="{3EDD8B7E-77AA-45E6-9EE7-CB9F4D5EE294}" destId="{10DCB6A7-707F-457F-BB82-99713CCC3F66}" srcOrd="0" destOrd="0" parTransId="{867DBC32-9756-4094-93F3-9CFDA39BD69D}" sibTransId="{DA59B85B-AE5C-4CA8-8C73-FE9523EAACA1}"/>
    <dgm:cxn modelId="{7B40BC02-CDE5-4F2C-BDB3-0E77B125D511}" srcId="{3EDD8B7E-77AA-45E6-9EE7-CB9F4D5EE294}" destId="{16053C28-93EE-4E47-8051-A1E49F88FF15}" srcOrd="2" destOrd="0" parTransId="{7189639B-3907-4066-97D7-366683A4CAAC}" sibTransId="{9D177BCD-72FD-4A7A-886F-9FAA257C3B8C}"/>
    <dgm:cxn modelId="{39DBC397-B5BA-4266-8A27-6074FD3F0560}" srcId="{3EDD8B7E-77AA-45E6-9EE7-CB9F4D5EE294}" destId="{1BFA3890-9AA3-42A2-827B-FF393E55C38B}" srcOrd="1" destOrd="0" parTransId="{A156BCAB-63B2-476B-8883-12ED3D5D0D69}" sibTransId="{974D4DE9-8D49-4498-80A8-DD58529B1778}"/>
    <dgm:cxn modelId="{839B61D9-3816-45A2-8D23-B311B5771888}" type="presOf" srcId="{10DCB6A7-707F-457F-BB82-99713CCC3F66}" destId="{B6AA730C-4EDA-47A5-B81E-FD754011D595}" srcOrd="0" destOrd="0" presId="urn:microsoft.com/office/officeart/2005/8/layout/hProcess9"/>
    <dgm:cxn modelId="{726BFBD1-F2FA-4499-9772-311CC4B918CB}" type="presOf" srcId="{78914F01-3EA5-406B-BE7C-62026572391F}" destId="{5134B353-B80F-493F-8994-1BBFD67FA653}" srcOrd="0" destOrd="0" presId="urn:microsoft.com/office/officeart/2005/8/layout/hProcess9"/>
    <dgm:cxn modelId="{06097024-E58A-4475-9428-EAD21028914E}" srcId="{3EDD8B7E-77AA-45E6-9EE7-CB9F4D5EE294}" destId="{78914F01-3EA5-406B-BE7C-62026572391F}" srcOrd="3" destOrd="0" parTransId="{B89E8EB4-2E97-4C67-800A-09863DFBDC2B}" sibTransId="{FC139086-2D5F-4846-840E-C78E16F71E42}"/>
    <dgm:cxn modelId="{74068A80-E277-4941-B43D-5841B04D8C0A}" type="presParOf" srcId="{58C018AE-8614-48B9-AACA-78042796D431}" destId="{629A1611-5414-4E8C-85D5-726FA7B0D0EC}" srcOrd="0" destOrd="0" presId="urn:microsoft.com/office/officeart/2005/8/layout/hProcess9"/>
    <dgm:cxn modelId="{4E2802E9-F8D7-44A4-AC81-94D331F41716}" type="presParOf" srcId="{58C018AE-8614-48B9-AACA-78042796D431}" destId="{6E59F43A-F2C9-4C6F-A1ED-9F07B9559315}" srcOrd="1" destOrd="0" presId="urn:microsoft.com/office/officeart/2005/8/layout/hProcess9"/>
    <dgm:cxn modelId="{42A26F85-6F79-42B9-98F7-38EC4C826697}" type="presParOf" srcId="{6E59F43A-F2C9-4C6F-A1ED-9F07B9559315}" destId="{B6AA730C-4EDA-47A5-B81E-FD754011D595}" srcOrd="0" destOrd="0" presId="urn:microsoft.com/office/officeart/2005/8/layout/hProcess9"/>
    <dgm:cxn modelId="{536ABF8A-7968-4D7A-9E9C-9F76D9E81B50}" type="presParOf" srcId="{6E59F43A-F2C9-4C6F-A1ED-9F07B9559315}" destId="{246B172D-DCEF-455D-81F9-6F8038E41420}" srcOrd="1" destOrd="0" presId="urn:microsoft.com/office/officeart/2005/8/layout/hProcess9"/>
    <dgm:cxn modelId="{6FCE9433-EC47-484A-9787-822DD0045129}" type="presParOf" srcId="{6E59F43A-F2C9-4C6F-A1ED-9F07B9559315}" destId="{E6D4D081-142B-4BDD-ACC3-E082C3F38917}" srcOrd="2" destOrd="0" presId="urn:microsoft.com/office/officeart/2005/8/layout/hProcess9"/>
    <dgm:cxn modelId="{B8B73288-B9AA-44DE-B36E-ECFF8385A6EB}" type="presParOf" srcId="{6E59F43A-F2C9-4C6F-A1ED-9F07B9559315}" destId="{92AA80BD-9D0D-4953-930E-98F33AD83D13}" srcOrd="3" destOrd="0" presId="urn:microsoft.com/office/officeart/2005/8/layout/hProcess9"/>
    <dgm:cxn modelId="{B35CE41F-D9B3-427E-B961-31C97CBC7056}" type="presParOf" srcId="{6E59F43A-F2C9-4C6F-A1ED-9F07B9559315}" destId="{28D81332-C6B3-4E93-B79D-6F1544B88147}" srcOrd="4" destOrd="0" presId="urn:microsoft.com/office/officeart/2005/8/layout/hProcess9"/>
    <dgm:cxn modelId="{CCC89F69-468F-48A0-940F-2F0EA4B5D776}" type="presParOf" srcId="{6E59F43A-F2C9-4C6F-A1ED-9F07B9559315}" destId="{60ABA022-6903-4B11-BDF5-F27BCB3C4AF7}" srcOrd="5" destOrd="0" presId="urn:microsoft.com/office/officeart/2005/8/layout/hProcess9"/>
    <dgm:cxn modelId="{5D23F6AE-164D-4D39-87A5-2A4146BE3AD6}" type="presParOf" srcId="{6E59F43A-F2C9-4C6F-A1ED-9F07B9559315}" destId="{5134B353-B80F-493F-8994-1BBFD67FA65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A1611-5414-4E8C-85D5-726FA7B0D0EC}">
      <dsp:nvSpPr>
        <dsp:cNvPr id="0" name=""/>
        <dsp:cNvSpPr/>
      </dsp:nvSpPr>
      <dsp:spPr>
        <a:xfrm>
          <a:off x="630554" y="0"/>
          <a:ext cx="7146290" cy="44069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A730C-4EDA-47A5-B81E-FD754011D595}">
      <dsp:nvSpPr>
        <dsp:cNvPr id="0" name=""/>
        <dsp:cNvSpPr/>
      </dsp:nvSpPr>
      <dsp:spPr>
        <a:xfrm>
          <a:off x="4207" y="1322069"/>
          <a:ext cx="2023851" cy="1762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Patient assessed</a:t>
          </a:r>
          <a:endParaRPr lang="en-GB" sz="2600" kern="1200" dirty="0"/>
        </a:p>
      </dsp:txBody>
      <dsp:txXfrm>
        <a:off x="90258" y="1408120"/>
        <a:ext cx="1851749" cy="1590658"/>
      </dsp:txXfrm>
    </dsp:sp>
    <dsp:sp modelId="{E6D4D081-142B-4BDD-ACC3-E082C3F38917}">
      <dsp:nvSpPr>
        <dsp:cNvPr id="0" name=""/>
        <dsp:cNvSpPr/>
      </dsp:nvSpPr>
      <dsp:spPr>
        <a:xfrm>
          <a:off x="2129252" y="1322069"/>
          <a:ext cx="2023851" cy="1762760"/>
        </a:xfrm>
        <a:prstGeom prst="roundRect">
          <a:avLst/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Patient referred</a:t>
          </a:r>
          <a:endParaRPr lang="en-GB" sz="2600" kern="1200" dirty="0"/>
        </a:p>
      </dsp:txBody>
      <dsp:txXfrm>
        <a:off x="2215303" y="1408120"/>
        <a:ext cx="1851749" cy="1590658"/>
      </dsp:txXfrm>
    </dsp:sp>
    <dsp:sp modelId="{28D81332-C6B3-4E93-B79D-6F1544B88147}">
      <dsp:nvSpPr>
        <dsp:cNvPr id="0" name=""/>
        <dsp:cNvSpPr/>
      </dsp:nvSpPr>
      <dsp:spPr>
        <a:xfrm>
          <a:off x="4254296" y="1322069"/>
          <a:ext cx="2023851" cy="1762760"/>
        </a:xfrm>
        <a:prstGeom prst="roundRect">
          <a:avLst/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Community pharmacist review</a:t>
          </a:r>
          <a:endParaRPr lang="en-GB" sz="2600" kern="1200" dirty="0"/>
        </a:p>
      </dsp:txBody>
      <dsp:txXfrm>
        <a:off x="4340347" y="1408120"/>
        <a:ext cx="1851749" cy="1590658"/>
      </dsp:txXfrm>
    </dsp:sp>
    <dsp:sp modelId="{5134B353-B80F-493F-8994-1BBFD67FA653}">
      <dsp:nvSpPr>
        <dsp:cNvPr id="0" name=""/>
        <dsp:cNvSpPr/>
      </dsp:nvSpPr>
      <dsp:spPr>
        <a:xfrm>
          <a:off x="6379340" y="1322069"/>
          <a:ext cx="2023851" cy="1762760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GP informed?</a:t>
          </a:r>
          <a:endParaRPr lang="en-GB" sz="2600" kern="1200" dirty="0"/>
        </a:p>
      </dsp:txBody>
      <dsp:txXfrm>
        <a:off x="6465391" y="1408120"/>
        <a:ext cx="1851749" cy="1590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B7EF-3911-4EEC-8899-7C4F05A5919E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927F4-B680-4161-80A8-B5E85FA682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74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terms of age, gender, primary diagnosis for </a:t>
            </a:r>
            <a:r>
              <a:rPr lang="en-GB" dirty="0" err="1" smtClean="0"/>
              <a:t>reablement</a:t>
            </a:r>
            <a:r>
              <a:rPr lang="en-GB" dirty="0" smtClean="0"/>
              <a:t> admission, baseline admissions, length of stay, excess bed days and 30 day readmissions in 2 years leading up to </a:t>
            </a:r>
            <a:r>
              <a:rPr lang="en-GB" dirty="0" err="1" smtClean="0"/>
              <a:t>reablement</a:t>
            </a:r>
            <a:endParaRPr lang="en-GB" smtClean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27F4-B680-4161-80A8-B5E85FA682A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5.7 services per patient</a:t>
            </a:r>
          </a:p>
          <a:p>
            <a:r>
              <a:rPr lang="en-GB" dirty="0" smtClean="0"/>
              <a:t>2.5 needs/problems per patient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27F4-B680-4161-80A8-B5E85FA682A3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Around half of</a:t>
            </a:r>
            <a:r>
              <a:rPr lang="en-GB" baseline="0" dirty="0" smtClean="0"/>
              <a:t> patients received 1 visit, a quarter 2 visits and a quarter 3 visits.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27F4-B680-4161-80A8-B5E85FA682A3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F32B5D-A8C2-458E-8C33-32161CC7B5CA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ABEE5D-C863-4D6A-ADDE-D4B576571B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B5D-A8C2-458E-8C33-32161CC7B5CA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EE5D-C863-4D6A-ADDE-D4B576571B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B5D-A8C2-458E-8C33-32161CC7B5CA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ABEE5D-C863-4D6A-ADDE-D4B576571B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B5D-A8C2-458E-8C33-32161CC7B5CA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EE5D-C863-4D6A-ADDE-D4B576571B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F32B5D-A8C2-458E-8C33-32161CC7B5CA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ABEE5D-C863-4D6A-ADDE-D4B576571B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B5D-A8C2-458E-8C33-32161CC7B5CA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EE5D-C863-4D6A-ADDE-D4B576571B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B5D-A8C2-458E-8C33-32161CC7B5CA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EE5D-C863-4D6A-ADDE-D4B576571B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B5D-A8C2-458E-8C33-32161CC7B5CA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EE5D-C863-4D6A-ADDE-D4B576571B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B5D-A8C2-458E-8C33-32161CC7B5CA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EE5D-C863-4D6A-ADDE-D4B576571B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B5D-A8C2-458E-8C33-32161CC7B5CA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ABEE5D-C863-4D6A-ADDE-D4B576571B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2B5D-A8C2-458E-8C33-32161CC7B5CA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EE5D-C863-4D6A-ADDE-D4B576571B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AF32B5D-A8C2-458E-8C33-32161CC7B5CA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FABEE5D-C863-4D6A-ADDE-D4B576571BF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Rachel Howard</a:t>
            </a:r>
          </a:p>
          <a:p>
            <a:r>
              <a:rPr lang="en-GB" dirty="0" smtClean="0"/>
              <a:t>March 2015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685" y="3933056"/>
            <a:ext cx="6324600" cy="1828800"/>
          </a:xfrm>
        </p:spPr>
        <p:txBody>
          <a:bodyPr/>
          <a:lstStyle/>
          <a:p>
            <a:r>
              <a:rPr lang="en-GB" sz="2800" dirty="0" smtClean="0"/>
              <a:t>Medicines optimisation in vulnerable people on discharge to home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2051720" cy="448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6043964" cy="30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easy was it to contact patients?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890485"/>
              </p:ext>
            </p:extLst>
          </p:nvPr>
        </p:nvGraphicFramePr>
        <p:xfrm>
          <a:off x="107504" y="1719262"/>
          <a:ext cx="8856984" cy="495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90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many visits did patients receive?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366214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9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86374"/>
            <a:ext cx="8712968" cy="1054394"/>
          </a:xfrm>
        </p:spPr>
        <p:txBody>
          <a:bodyPr/>
          <a:lstStyle/>
          <a:p>
            <a:r>
              <a:rPr lang="en-GB" dirty="0" smtClean="0"/>
              <a:t>Needs/problems identified by </a:t>
            </a:r>
            <a:r>
              <a:rPr lang="en-GB" dirty="0" smtClean="0"/>
              <a:t>community pharmacists </a:t>
            </a:r>
            <a:r>
              <a:rPr lang="en-GB" dirty="0" smtClean="0"/>
              <a:t>on </a:t>
            </a:r>
            <a:r>
              <a:rPr lang="en-GB" dirty="0" smtClean="0"/>
              <a:t>first visit?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23978"/>
              </p:ext>
            </p:extLst>
          </p:nvPr>
        </p:nvGraphicFramePr>
        <p:xfrm>
          <a:off x="395536" y="1772816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1853" y="6230262"/>
            <a:ext cx="835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517 needs/problems </a:t>
            </a:r>
            <a:r>
              <a:rPr lang="en-GB" dirty="0" smtClean="0">
                <a:solidFill>
                  <a:schemeClr val="tx2"/>
                </a:solidFill>
              </a:rPr>
              <a:t>for 208 </a:t>
            </a:r>
            <a:r>
              <a:rPr lang="en-GB" dirty="0">
                <a:solidFill>
                  <a:schemeClr val="tx2"/>
                </a:solidFill>
              </a:rPr>
              <a:t>patients (mean 2.5 </a:t>
            </a:r>
            <a:r>
              <a:rPr lang="en-GB" dirty="0" smtClean="0">
                <a:solidFill>
                  <a:schemeClr val="tx2"/>
                </a:solidFill>
              </a:rPr>
              <a:t>per patient; range 0,6)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6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55847"/>
            <a:ext cx="8712968" cy="1054394"/>
          </a:xfrm>
        </p:spPr>
        <p:txBody>
          <a:bodyPr/>
          <a:lstStyle/>
          <a:p>
            <a:r>
              <a:rPr lang="en-GB" dirty="0" smtClean="0"/>
              <a:t>services provided by community pharmacists after first visit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745293"/>
              </p:ext>
            </p:extLst>
          </p:nvPr>
        </p:nvGraphicFramePr>
        <p:xfrm>
          <a:off x="107504" y="1628801"/>
          <a:ext cx="9036496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23728" y="17054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1191 services </a:t>
            </a:r>
            <a:r>
              <a:rPr lang="en-GB" dirty="0" smtClean="0">
                <a:solidFill>
                  <a:schemeClr val="tx2"/>
                </a:solidFill>
              </a:rPr>
              <a:t>to </a:t>
            </a:r>
            <a:r>
              <a:rPr lang="en-GB" dirty="0">
                <a:solidFill>
                  <a:schemeClr val="tx2"/>
                </a:solidFill>
              </a:rPr>
              <a:t>208 patients (mean 5.7 </a:t>
            </a:r>
            <a:r>
              <a:rPr lang="en-GB" dirty="0" smtClean="0">
                <a:solidFill>
                  <a:schemeClr val="tx2"/>
                </a:solidFill>
              </a:rPr>
              <a:t>services/patient</a:t>
            </a:r>
            <a:r>
              <a:rPr lang="en-GB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648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Second visits planned: 136/208 (65%) patients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Appointment made: 101/136 (74%) patients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Visit made: </a:t>
            </a:r>
            <a:r>
              <a:rPr lang="en-GB" dirty="0" smtClean="0"/>
              <a:t>95/208 (46%) </a:t>
            </a:r>
            <a:r>
              <a:rPr lang="en-GB" dirty="0" smtClean="0"/>
              <a:t>patients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 visits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30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 visit: self reported adherence to medication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449142"/>
              </p:ext>
            </p:extLst>
          </p:nvPr>
        </p:nvGraphicFramePr>
        <p:xfrm>
          <a:off x="467544" y="1772816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002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3680"/>
              </p:ext>
            </p:extLst>
          </p:nvPr>
        </p:nvGraphicFramePr>
        <p:xfrm>
          <a:off x="381000" y="1700807"/>
          <a:ext cx="8407401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2467"/>
                <a:gridCol w="2802467"/>
                <a:gridCol w="2802467"/>
              </a:tblGrid>
              <a:tr h="140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Adherence problem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No. (%) patients who adhered to prescribed medicines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N=76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No. (%) patients who did not adhere to prescribed medicines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N=3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Patient </a:t>
                      </a:r>
                      <a:r>
                        <a:rPr lang="en-GB" sz="1800" dirty="0" smtClean="0">
                          <a:effectLst/>
                        </a:rPr>
                        <a:t>belief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 (5)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 (67)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Medicine </a:t>
                      </a:r>
                      <a:r>
                        <a:rPr lang="en-GB" sz="1800" dirty="0" smtClean="0">
                          <a:effectLst/>
                        </a:rPr>
                        <a:t>concordance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 (5)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(33)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Side </a:t>
                      </a:r>
                      <a:r>
                        <a:rPr lang="en-GB" sz="1800" dirty="0" smtClean="0">
                          <a:effectLst/>
                        </a:rPr>
                        <a:t>effects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 (4)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 (67)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Formulation </a:t>
                      </a:r>
                      <a:r>
                        <a:rPr lang="en-GB" sz="1800" dirty="0" smtClean="0">
                          <a:effectLst/>
                        </a:rPr>
                        <a:t>inappropriate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(1)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(33)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None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61 (80)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 visit: adherence problems reported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569638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Patients who did not adhere to their prescribed medicines had more </a:t>
            </a:r>
            <a:r>
              <a:rPr lang="en-GB" dirty="0" smtClean="0">
                <a:solidFill>
                  <a:schemeClr val="tx2"/>
                </a:solidFill>
              </a:rPr>
              <a:t>adherence </a:t>
            </a:r>
            <a:r>
              <a:rPr lang="en-GB" dirty="0">
                <a:solidFill>
                  <a:schemeClr val="tx2"/>
                </a:solidFill>
              </a:rPr>
              <a:t>problems </a:t>
            </a:r>
            <a:r>
              <a:rPr lang="en-GB" dirty="0" smtClean="0">
                <a:solidFill>
                  <a:schemeClr val="tx2"/>
                </a:solidFill>
              </a:rPr>
              <a:t>than </a:t>
            </a:r>
            <a:r>
              <a:rPr lang="en-GB" dirty="0">
                <a:solidFill>
                  <a:schemeClr val="tx2"/>
                </a:solidFill>
              </a:rPr>
              <a:t>those who did adhere (2 per patient vs 0.14 per patient) </a:t>
            </a:r>
          </a:p>
        </p:txBody>
      </p:sp>
    </p:spTree>
    <p:extLst>
      <p:ext uri="{BB962C8B-B14F-4D97-AF65-F5344CB8AC3E}">
        <p14:creationId xmlns:p14="http://schemas.microsoft.com/office/powerpoint/2010/main" val="46525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 visit: actions taken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569638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Pharmacists took 2 actions </a:t>
            </a:r>
            <a:r>
              <a:rPr lang="en-GB" dirty="0" smtClean="0">
                <a:solidFill>
                  <a:schemeClr val="tx2"/>
                </a:solidFill>
              </a:rPr>
              <a:t>per non-adherent </a:t>
            </a:r>
            <a:r>
              <a:rPr lang="en-GB" dirty="0">
                <a:solidFill>
                  <a:schemeClr val="tx2"/>
                </a:solidFill>
              </a:rPr>
              <a:t>patient </a:t>
            </a:r>
            <a:r>
              <a:rPr lang="en-GB" dirty="0" smtClean="0">
                <a:solidFill>
                  <a:schemeClr val="tx2"/>
                </a:solidFill>
              </a:rPr>
              <a:t>and </a:t>
            </a:r>
            <a:r>
              <a:rPr lang="en-GB" dirty="0">
                <a:solidFill>
                  <a:schemeClr val="tx2"/>
                </a:solidFill>
              </a:rPr>
              <a:t>0.9 actions per </a:t>
            </a:r>
            <a:r>
              <a:rPr lang="en-GB" dirty="0" smtClean="0">
                <a:solidFill>
                  <a:schemeClr val="tx2"/>
                </a:solidFill>
              </a:rPr>
              <a:t>adherent patient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01800"/>
              </p:ext>
            </p:extLst>
          </p:nvPr>
        </p:nvGraphicFramePr>
        <p:xfrm>
          <a:off x="179509" y="1628799"/>
          <a:ext cx="8784978" cy="3833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Pharmacist actions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No. (%) patients who adhered to prescribed medicines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N=76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No. (%) patients who did not adhere to prescribed medicines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N=3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Change of </a:t>
                      </a:r>
                      <a:r>
                        <a:rPr lang="en-GB" sz="1800" dirty="0" smtClean="0">
                          <a:effectLst/>
                        </a:rPr>
                        <a:t>dose form recommended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 (3)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(33)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Patient </a:t>
                      </a:r>
                      <a:r>
                        <a:rPr lang="en-GB" sz="1800" dirty="0" smtClean="0">
                          <a:effectLst/>
                        </a:rPr>
                        <a:t>education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 (21)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 (100)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Referral to </a:t>
                      </a:r>
                      <a:r>
                        <a:rPr lang="en-GB" sz="1800" dirty="0" smtClean="0">
                          <a:effectLst/>
                        </a:rPr>
                        <a:t>GP/other </a:t>
                      </a:r>
                      <a:r>
                        <a:rPr lang="en-GB" sz="1800" dirty="0">
                          <a:effectLst/>
                        </a:rPr>
                        <a:t>HCP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 (7)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Review of compliance aids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21 (28)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(33)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Review of support (delivery etc)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23 (30)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 (33)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069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 visit: additional notes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29964"/>
              </p:ext>
            </p:extLst>
          </p:nvPr>
        </p:nvGraphicFramePr>
        <p:xfrm>
          <a:off x="179512" y="1628800"/>
          <a:ext cx="8784976" cy="5041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5023"/>
                <a:gridCol w="2599953"/>
              </a:tblGrid>
              <a:tr h="489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Pharmacists’ notes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No. (%) patients </a:t>
                      </a: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N=79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Patients’ views on their medicines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Happy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 (14)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Coping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 (11)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Improving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 (3)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Carers administering all medicines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(1)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Patients’ problems with their medicines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Adverse effect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 (3)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Requires medicines synchronisation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 (3)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Insufficient supply of medicines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(1)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PRN medicine removed from MDS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 (3)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Pharmacists actions to help patients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Removed excess medicines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 (3)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Change administration instructions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(1)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Smoking cessation referral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(1)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Medicines Reconciliation with TTA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(1)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2"/>
                          </a:solidFill>
                          <a:effectLst/>
                        </a:rPr>
                        <a:t>Outcome of first review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GP not responded to advice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(1)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Pharmacy followed recommendations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(1)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238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Appointment </a:t>
            </a:r>
            <a:r>
              <a:rPr lang="en-GB" dirty="0"/>
              <a:t>made: </a:t>
            </a:r>
            <a:r>
              <a:rPr lang="en-GB" dirty="0" smtClean="0"/>
              <a:t>51/95 </a:t>
            </a:r>
            <a:r>
              <a:rPr lang="en-GB" dirty="0" smtClean="0"/>
              <a:t>(</a:t>
            </a:r>
            <a:r>
              <a:rPr lang="en-GB" dirty="0" smtClean="0"/>
              <a:t>54%) </a:t>
            </a:r>
            <a:r>
              <a:rPr lang="en-GB" dirty="0"/>
              <a:t>patients</a:t>
            </a:r>
          </a:p>
          <a:p>
            <a:pPr>
              <a:lnSpc>
                <a:spcPct val="150000"/>
              </a:lnSpc>
            </a:pPr>
            <a:r>
              <a:rPr lang="en-GB" dirty="0"/>
              <a:t>Visit made: </a:t>
            </a:r>
            <a:r>
              <a:rPr lang="en-GB" dirty="0" smtClean="0"/>
              <a:t>48/95 (51%) </a:t>
            </a:r>
            <a:r>
              <a:rPr lang="en-GB" dirty="0"/>
              <a:t>patients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Third visits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95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sz="2800" dirty="0" smtClean="0"/>
              <a:t>Pharmacy </a:t>
            </a:r>
            <a:r>
              <a:rPr lang="en-GB" sz="2800" dirty="0" err="1" smtClean="0"/>
              <a:t>reablement</a:t>
            </a:r>
            <a:r>
              <a:rPr lang="en-GB" sz="2800" dirty="0" smtClean="0"/>
              <a:t> service (2011 – 2014)</a:t>
            </a:r>
          </a:p>
          <a:p>
            <a:pPr lvl="1">
              <a:lnSpc>
                <a:spcPct val="130000"/>
              </a:lnSpc>
            </a:pPr>
            <a:r>
              <a:rPr lang="en-GB" sz="2400" dirty="0" smtClean="0"/>
              <a:t>How it worked</a:t>
            </a:r>
          </a:p>
          <a:p>
            <a:pPr lvl="1">
              <a:lnSpc>
                <a:spcPct val="130000"/>
              </a:lnSpc>
            </a:pPr>
            <a:r>
              <a:rPr lang="en-GB" sz="2400" dirty="0" smtClean="0"/>
              <a:t>Outcomes from service evaluation</a:t>
            </a:r>
          </a:p>
          <a:p>
            <a:pPr>
              <a:lnSpc>
                <a:spcPct val="130000"/>
              </a:lnSpc>
            </a:pPr>
            <a:r>
              <a:rPr lang="en-GB" sz="2800" dirty="0" smtClean="0"/>
              <a:t>Motive service – the future</a:t>
            </a:r>
          </a:p>
          <a:p>
            <a:pPr lvl="1">
              <a:lnSpc>
                <a:spcPct val="130000"/>
              </a:lnSpc>
            </a:pPr>
            <a:r>
              <a:rPr lang="en-GB" sz="2400" dirty="0" smtClean="0"/>
              <a:t>How it will work</a:t>
            </a:r>
          </a:p>
          <a:p>
            <a:pPr lvl="1">
              <a:lnSpc>
                <a:spcPct val="130000"/>
              </a:lnSpc>
            </a:pPr>
            <a:r>
              <a:rPr lang="en-GB" sz="2400" dirty="0" smtClean="0"/>
              <a:t>Feedback</a:t>
            </a:r>
          </a:p>
          <a:p>
            <a:pPr lvl="1">
              <a:lnSpc>
                <a:spcPct val="130000"/>
              </a:lnSpc>
            </a:pPr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8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third visit: self reported adherence to medication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053660"/>
              </p:ext>
            </p:extLst>
          </p:nvPr>
        </p:nvGraphicFramePr>
        <p:xfrm>
          <a:off x="1043608" y="2060848"/>
          <a:ext cx="6768752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7795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third visit: adherence problems reported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802955"/>
              </p:ext>
            </p:extLst>
          </p:nvPr>
        </p:nvGraphicFramePr>
        <p:xfrm>
          <a:off x="381000" y="1700808"/>
          <a:ext cx="8407401" cy="3600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2467"/>
                <a:gridCol w="2802467"/>
                <a:gridCol w="2802467"/>
              </a:tblGrid>
              <a:tr h="1028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Adherence problem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No. (%) adherent patients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N=38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No. (%) non-adherent patients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N=2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Formulation inappropriate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(3)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Patient belief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(3)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Patient concordance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(3)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 (100)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Side effects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(3)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None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29 (76)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897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third visit: actions taken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528626"/>
              </p:ext>
            </p:extLst>
          </p:nvPr>
        </p:nvGraphicFramePr>
        <p:xfrm>
          <a:off x="179511" y="1628799"/>
          <a:ext cx="8784975" cy="346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848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Pharmacist actions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No. (%) adherent patients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N=38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No. (%) non-adherent patients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N=2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Review of support (delivery </a:t>
                      </a:r>
                      <a:r>
                        <a:rPr lang="en-GB" sz="1800" dirty="0" err="1">
                          <a:effectLst/>
                        </a:rPr>
                        <a:t>etc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 (26)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(50)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Review of compliance aids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 (18)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 (100)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Patient </a:t>
                      </a:r>
                      <a:r>
                        <a:rPr lang="en-GB" sz="1800" dirty="0" smtClean="0">
                          <a:effectLst/>
                        </a:rPr>
                        <a:t>education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 (11)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 (100)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Change of </a:t>
                      </a:r>
                      <a:r>
                        <a:rPr lang="en-GB" sz="1800" dirty="0" smtClean="0">
                          <a:effectLst/>
                        </a:rPr>
                        <a:t>dose form recommended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 (5)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(50)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Referral to </a:t>
                      </a:r>
                      <a:r>
                        <a:rPr lang="en-GB" sz="1800" dirty="0" smtClean="0">
                          <a:effectLst/>
                        </a:rPr>
                        <a:t>GP/other </a:t>
                      </a:r>
                      <a:r>
                        <a:rPr lang="en-GB" sz="1800" dirty="0">
                          <a:effectLst/>
                        </a:rPr>
                        <a:t>HCP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(3)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856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third visit: additional notes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865892"/>
              </p:ext>
            </p:extLst>
          </p:nvPr>
        </p:nvGraphicFramePr>
        <p:xfrm>
          <a:off x="179512" y="1628801"/>
          <a:ext cx="8784976" cy="4968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552"/>
                <a:gridCol w="3816424"/>
              </a:tblGrid>
              <a:tr h="874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Pharmacist notes (coded)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No. (%) patients reviewed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N=48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Patients’ views on their medicines</a:t>
                      </a:r>
                      <a:endParaRPr lang="en-GB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Happy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8 (17)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Patients’ problems with their medicines</a:t>
                      </a:r>
                      <a:endParaRPr lang="en-GB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Adverse effect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(2)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Ongoing symptoms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(2)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Pharmacists actions to help patients</a:t>
                      </a:r>
                      <a:endParaRPr lang="en-GB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Remove when required medicines from </a:t>
                      </a:r>
                      <a:r>
                        <a:rPr lang="en-GB" sz="1800" dirty="0" smtClean="0">
                          <a:effectLst/>
                        </a:rPr>
                        <a:t>MDS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(2)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Change administration instructions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 (2)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Outcome of first review</a:t>
                      </a:r>
                      <a:endParaRPr lang="en-GB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Medication issues addressed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 (2)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0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536504" cy="44074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GB" sz="2800" dirty="0" smtClean="0"/>
              <a:t>420 patients </a:t>
            </a:r>
          </a:p>
          <a:p>
            <a:pPr lvl="1">
              <a:lnSpc>
                <a:spcPct val="130000"/>
              </a:lnSpc>
            </a:pPr>
            <a:r>
              <a:rPr lang="en-GB" sz="2400" dirty="0" smtClean="0"/>
              <a:t>(12 outliers removed)</a:t>
            </a:r>
          </a:p>
          <a:p>
            <a:pPr>
              <a:lnSpc>
                <a:spcPct val="130000"/>
              </a:lnSpc>
            </a:pPr>
            <a:r>
              <a:rPr lang="en-GB" sz="2800" dirty="0" smtClean="0"/>
              <a:t>Mean change in admissions/pt/yr</a:t>
            </a:r>
          </a:p>
          <a:p>
            <a:pPr lvl="1">
              <a:lnSpc>
                <a:spcPct val="130000"/>
              </a:lnSpc>
            </a:pPr>
            <a:r>
              <a:rPr lang="en-GB" sz="2400" dirty="0" smtClean="0"/>
              <a:t>Community pharmacist review: +0.4 (SD±7.6)</a:t>
            </a:r>
          </a:p>
          <a:p>
            <a:pPr lvl="1">
              <a:lnSpc>
                <a:spcPct val="130000"/>
              </a:lnSpc>
            </a:pPr>
            <a:r>
              <a:rPr lang="en-GB" sz="2400" dirty="0" smtClean="0"/>
              <a:t>Hospital assessment: +1.9 (SD±7.3)</a:t>
            </a:r>
          </a:p>
          <a:p>
            <a:pPr>
              <a:lnSpc>
                <a:spcPct val="130000"/>
              </a:lnSpc>
            </a:pPr>
            <a:r>
              <a:rPr lang="en-GB" sz="2800" dirty="0" smtClean="0">
                <a:solidFill>
                  <a:srgbClr val="FF0000"/>
                </a:solidFill>
              </a:rPr>
              <a:t>P=0.003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on admissions</a:t>
            </a:r>
            <a:endParaRPr lang="en-GB" dirty="0"/>
          </a:p>
        </p:txBody>
      </p:sp>
      <p:pic>
        <p:nvPicPr>
          <p:cNvPr id="7" name="Content Placeholder 6" descr="stock-footage-older-female-patient-lying-in-a-hospital-bed-with-modern-medical-equipme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34961"/>
          <a:stretch>
            <a:fillRect/>
          </a:stretch>
        </p:blipFill>
        <p:spPr>
          <a:xfrm>
            <a:off x="4860032" y="1844824"/>
            <a:ext cx="3930685" cy="3384376"/>
          </a:xfrm>
        </p:spPr>
      </p:pic>
      <p:sp>
        <p:nvSpPr>
          <p:cNvPr id="8" name="Rectangle 7"/>
          <p:cNvSpPr/>
          <p:nvPr/>
        </p:nvSpPr>
        <p:spPr>
          <a:xfrm>
            <a:off x="4680520" y="5445224"/>
            <a:ext cx="4355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Review 2 patients to </a:t>
            </a:r>
            <a:r>
              <a:rPr lang="en-GB" sz="2800" dirty="0" smtClean="0">
                <a:solidFill>
                  <a:srgbClr val="FF0000"/>
                </a:solidFill>
              </a:rPr>
              <a:t>prevent 3 admissions/year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806272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GB" sz="2800" dirty="0" smtClean="0"/>
              <a:t>424 patients </a:t>
            </a:r>
          </a:p>
          <a:p>
            <a:pPr lvl="1">
              <a:lnSpc>
                <a:spcPct val="130000"/>
              </a:lnSpc>
            </a:pPr>
            <a:r>
              <a:rPr lang="en-GB" sz="2400" dirty="0" smtClean="0"/>
              <a:t>(</a:t>
            </a:r>
            <a:r>
              <a:rPr lang="en-GB" dirty="0" smtClean="0"/>
              <a:t>8</a:t>
            </a:r>
            <a:r>
              <a:rPr lang="en-GB" sz="2400" dirty="0" smtClean="0"/>
              <a:t> outliers removed)</a:t>
            </a:r>
          </a:p>
          <a:p>
            <a:pPr>
              <a:lnSpc>
                <a:spcPct val="130000"/>
              </a:lnSpc>
            </a:pPr>
            <a:r>
              <a:rPr lang="en-GB" sz="2800" dirty="0" smtClean="0"/>
              <a:t>Mean change in length of stay/pt/yr</a:t>
            </a:r>
          </a:p>
          <a:p>
            <a:pPr lvl="1">
              <a:lnSpc>
                <a:spcPct val="130000"/>
              </a:lnSpc>
            </a:pPr>
            <a:r>
              <a:rPr lang="en-GB" sz="2400" dirty="0" smtClean="0"/>
              <a:t>Community pharmacist review: -0.4 (SD±41.2)</a:t>
            </a:r>
          </a:p>
          <a:p>
            <a:pPr lvl="1">
              <a:lnSpc>
                <a:spcPct val="130000"/>
              </a:lnSpc>
            </a:pPr>
            <a:r>
              <a:rPr lang="en-GB" sz="2400" dirty="0" smtClean="0"/>
              <a:t>Hospital assessment: +11.2 (SD±65.8)</a:t>
            </a:r>
          </a:p>
          <a:p>
            <a:pPr>
              <a:lnSpc>
                <a:spcPct val="130000"/>
              </a:lnSpc>
            </a:pPr>
            <a:r>
              <a:rPr lang="en-GB" sz="2800" dirty="0" smtClean="0">
                <a:solidFill>
                  <a:srgbClr val="FF0000"/>
                </a:solidFill>
              </a:rPr>
              <a:t>P=0.005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Bored patie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7889" t="8923" r="25146"/>
          <a:stretch>
            <a:fillRect/>
          </a:stretch>
        </p:blipFill>
        <p:spPr>
          <a:xfrm>
            <a:off x="5292080" y="1700808"/>
            <a:ext cx="2952328" cy="38141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on length of stay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00" y="5589240"/>
            <a:ext cx="424847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2800" dirty="0" smtClean="0">
                <a:solidFill>
                  <a:schemeClr val="tx2"/>
                </a:solidFill>
              </a:rPr>
              <a:t>For each patient reviewed </a:t>
            </a:r>
            <a:r>
              <a:rPr lang="en-GB" sz="2800" dirty="0" smtClean="0">
                <a:solidFill>
                  <a:srgbClr val="FF0000"/>
                </a:solidFill>
              </a:rPr>
              <a:t>avoid 12 bed days/year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8062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sz="3000" dirty="0" smtClean="0"/>
              <a:t>419 patients </a:t>
            </a:r>
          </a:p>
          <a:p>
            <a:pPr lvl="1">
              <a:lnSpc>
                <a:spcPct val="120000"/>
              </a:lnSpc>
            </a:pPr>
            <a:r>
              <a:rPr lang="en-GB" sz="2600" dirty="0" smtClean="0"/>
              <a:t>(13 outliers removed)</a:t>
            </a:r>
          </a:p>
          <a:p>
            <a:pPr>
              <a:lnSpc>
                <a:spcPct val="120000"/>
              </a:lnSpc>
            </a:pPr>
            <a:r>
              <a:rPr lang="en-GB" sz="3000" dirty="0" smtClean="0"/>
              <a:t>Mean change in excess bed days/patient/year</a:t>
            </a:r>
          </a:p>
          <a:p>
            <a:pPr lvl="1">
              <a:lnSpc>
                <a:spcPct val="120000"/>
              </a:lnSpc>
            </a:pPr>
            <a:r>
              <a:rPr lang="en-GB" sz="2600" dirty="0" smtClean="0"/>
              <a:t>Community pharmacist review: +1.50 (SD±11.7)</a:t>
            </a:r>
          </a:p>
          <a:p>
            <a:pPr lvl="1">
              <a:lnSpc>
                <a:spcPct val="120000"/>
              </a:lnSpc>
            </a:pPr>
            <a:r>
              <a:rPr lang="en-GB" sz="2600" dirty="0" smtClean="0"/>
              <a:t>Hospital assessment: +6.0 (SD±62.0)</a:t>
            </a:r>
          </a:p>
          <a:p>
            <a:pPr>
              <a:lnSpc>
                <a:spcPct val="120000"/>
              </a:lnSpc>
            </a:pPr>
            <a:r>
              <a:rPr lang="en-GB" sz="3000" dirty="0" smtClean="0">
                <a:solidFill>
                  <a:schemeClr val="tx1"/>
                </a:solidFill>
              </a:rPr>
              <a:t>P=0.600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 lvl="1">
              <a:lnSpc>
                <a:spcPct val="120000"/>
              </a:lnSpc>
            </a:pPr>
            <a:endParaRPr lang="en-GB" dirty="0"/>
          </a:p>
        </p:txBody>
      </p:sp>
      <p:pic>
        <p:nvPicPr>
          <p:cNvPr id="6" name="Content Placeholder 5" descr="Patient in b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9309" r="23622"/>
          <a:stretch>
            <a:fillRect/>
          </a:stretch>
        </p:blipFill>
        <p:spPr>
          <a:xfrm>
            <a:off x="5076056" y="1745022"/>
            <a:ext cx="3384376" cy="40449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on excess bed days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00" y="5733256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For each patient reviewed </a:t>
            </a:r>
            <a:r>
              <a:rPr lang="en-GB" sz="2400" dirty="0" smtClean="0">
                <a:solidFill>
                  <a:srgbClr val="FF0000"/>
                </a:solidFill>
              </a:rPr>
              <a:t>avoid 4.5 excess bed days/year</a:t>
            </a:r>
            <a:r>
              <a:rPr lang="en-GB" sz="2400" dirty="0" smtClean="0">
                <a:solidFill>
                  <a:schemeClr val="tx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r>
              <a:rPr lang="en-GB" sz="2800" dirty="0" smtClean="0"/>
              <a:t>Patients </a:t>
            </a:r>
            <a:r>
              <a:rPr lang="en-GB" sz="2800" dirty="0" smtClean="0">
                <a:solidFill>
                  <a:srgbClr val="FF0000"/>
                </a:solidFill>
              </a:rPr>
              <a:t>55% less likely to have a 30 day readmission </a:t>
            </a:r>
            <a:r>
              <a:rPr lang="en-GB" sz="2800" dirty="0" smtClean="0"/>
              <a:t>with community pharmacist review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on 30-day readmissions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1628800"/>
          <a:ext cx="8784975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196244"/>
                <a:gridCol w="2196244"/>
                <a:gridCol w="936104"/>
                <a:gridCol w="1152127"/>
              </a:tblGrid>
              <a:tr h="9144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Community pharmacist review?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30-day</a:t>
                      </a:r>
                      <a:r>
                        <a:rPr lang="en-GB" sz="2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readmission?</a:t>
                      </a:r>
                    </a:p>
                    <a:p>
                      <a:pPr algn="ctr" fontAlgn="b"/>
                      <a:r>
                        <a:rPr lang="en-GB" sz="2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No. (%)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OR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P-value</a:t>
                      </a:r>
                    </a:p>
                  </a:txBody>
                  <a:tcPr/>
                </a:tc>
              </a:tr>
              <a:tr h="914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No</a:t>
                      </a:r>
                    </a:p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N=358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Yes</a:t>
                      </a:r>
                    </a:p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N=74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196 (60)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 (72)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162 (40)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 (28)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0.003</a:t>
                      </a:r>
                      <a:endParaRPr lang="en-GB" sz="2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endParaRPr lang="en-GB" sz="2400" dirty="0" smtClean="0"/>
          </a:p>
          <a:p>
            <a:r>
              <a:rPr lang="en-GB" sz="2800" dirty="0" smtClean="0"/>
              <a:t>Patients </a:t>
            </a:r>
            <a:r>
              <a:rPr lang="en-GB" sz="2800" dirty="0" smtClean="0">
                <a:solidFill>
                  <a:srgbClr val="FF0000"/>
                </a:solidFill>
              </a:rPr>
              <a:t>28% less likely to die </a:t>
            </a:r>
            <a:r>
              <a:rPr lang="en-GB" sz="2800" dirty="0" smtClean="0"/>
              <a:t>with community pharmacist review?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on deaths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414165"/>
              </p:ext>
            </p:extLst>
          </p:nvPr>
        </p:nvGraphicFramePr>
        <p:xfrm>
          <a:off x="179512" y="1628800"/>
          <a:ext cx="8784975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196244"/>
                <a:gridCol w="2196244"/>
                <a:gridCol w="936104"/>
                <a:gridCol w="1152127"/>
              </a:tblGrid>
              <a:tr h="9144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Community pharmacist review?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Death within 1 year of </a:t>
                      </a:r>
                      <a:r>
                        <a:rPr lang="en-GB" sz="2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reablement</a:t>
                      </a:r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?</a:t>
                      </a:r>
                      <a:endParaRPr lang="en-GB" sz="2400" b="1" i="0" u="none" strike="noStrike" baseline="0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GB" sz="24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No. (%)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OR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P-value</a:t>
                      </a:r>
                    </a:p>
                  </a:txBody>
                  <a:tcPr/>
                </a:tc>
              </a:tr>
              <a:tr h="914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No</a:t>
                      </a:r>
                    </a:p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N=322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Yes</a:t>
                      </a:r>
                    </a:p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N=110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180 (56)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 (64)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142 (44)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 (36)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0.156</a:t>
                      </a:r>
                      <a:endParaRPr lang="en-GB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4288" y="2852936"/>
            <a:ext cx="1600201" cy="1645920"/>
          </a:xfrm>
        </p:spPr>
        <p:txBody>
          <a:bodyPr>
            <a:noAutofit/>
          </a:bodyPr>
          <a:lstStyle/>
          <a:p>
            <a:r>
              <a:rPr lang="en-GB" sz="3600" dirty="0" smtClean="0"/>
              <a:t>How it will work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72008"/>
            <a:ext cx="2123728" cy="464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643"/>
            <a:ext cx="6043964" cy="3024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20272" y="2564904"/>
            <a:ext cx="1944216" cy="1645920"/>
          </a:xfrm>
        </p:spPr>
        <p:txBody>
          <a:bodyPr>
            <a:normAutofit/>
          </a:bodyPr>
          <a:lstStyle/>
          <a:p>
            <a:r>
              <a:rPr lang="en-GB" sz="2400" dirty="0"/>
              <a:t>Pharmacy </a:t>
            </a:r>
            <a:r>
              <a:rPr lang="en-GB" sz="2400" dirty="0" err="1"/>
              <a:t>reablement</a:t>
            </a:r>
            <a:r>
              <a:rPr lang="en-GB" sz="2400" dirty="0"/>
              <a:t> </a:t>
            </a:r>
            <a:r>
              <a:rPr lang="en-GB" sz="2400" dirty="0" smtClean="0"/>
              <a:t>service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worked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2123728" cy="46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 overview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1000" y="1719263"/>
            <a:ext cx="7146290" cy="1322070"/>
          </a:xfrm>
          <a:custGeom>
            <a:avLst/>
            <a:gdLst>
              <a:gd name="connsiteX0" fmla="*/ 0 w 7146290"/>
              <a:gd name="connsiteY0" fmla="*/ 132207 h 1322070"/>
              <a:gd name="connsiteX1" fmla="*/ 132207 w 7146290"/>
              <a:gd name="connsiteY1" fmla="*/ 0 h 1322070"/>
              <a:gd name="connsiteX2" fmla="*/ 7014083 w 7146290"/>
              <a:gd name="connsiteY2" fmla="*/ 0 h 1322070"/>
              <a:gd name="connsiteX3" fmla="*/ 7146290 w 7146290"/>
              <a:gd name="connsiteY3" fmla="*/ 132207 h 1322070"/>
              <a:gd name="connsiteX4" fmla="*/ 7146290 w 7146290"/>
              <a:gd name="connsiteY4" fmla="*/ 1189863 h 1322070"/>
              <a:gd name="connsiteX5" fmla="*/ 7014083 w 7146290"/>
              <a:gd name="connsiteY5" fmla="*/ 1322070 h 1322070"/>
              <a:gd name="connsiteX6" fmla="*/ 132207 w 7146290"/>
              <a:gd name="connsiteY6" fmla="*/ 1322070 h 1322070"/>
              <a:gd name="connsiteX7" fmla="*/ 0 w 7146290"/>
              <a:gd name="connsiteY7" fmla="*/ 1189863 h 1322070"/>
              <a:gd name="connsiteX8" fmla="*/ 0 w 7146290"/>
              <a:gd name="connsiteY8" fmla="*/ 132207 h 132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6290" h="1322070">
                <a:moveTo>
                  <a:pt x="0" y="132207"/>
                </a:moveTo>
                <a:cubicBezTo>
                  <a:pt x="0" y="59191"/>
                  <a:pt x="59191" y="0"/>
                  <a:pt x="132207" y="0"/>
                </a:cubicBezTo>
                <a:lnTo>
                  <a:pt x="7014083" y="0"/>
                </a:lnTo>
                <a:cubicBezTo>
                  <a:pt x="7087099" y="0"/>
                  <a:pt x="7146290" y="59191"/>
                  <a:pt x="7146290" y="132207"/>
                </a:cubicBezTo>
                <a:lnTo>
                  <a:pt x="7146290" y="1189863"/>
                </a:lnTo>
                <a:cubicBezTo>
                  <a:pt x="7146290" y="1262879"/>
                  <a:pt x="7087099" y="1322070"/>
                  <a:pt x="7014083" y="1322070"/>
                </a:cubicBezTo>
                <a:lnTo>
                  <a:pt x="132207" y="1322070"/>
                </a:lnTo>
                <a:cubicBezTo>
                  <a:pt x="59191" y="1322070"/>
                  <a:pt x="0" y="1262879"/>
                  <a:pt x="0" y="1189863"/>
                </a:cubicBezTo>
                <a:lnTo>
                  <a:pt x="0" y="1322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692" tIns="179692" rIns="1528865" bIns="179692" numCol="1" spcCol="1270" anchor="ctr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700" kern="1200" dirty="0" smtClean="0"/>
              <a:t>Gain consent	</a:t>
            </a:r>
            <a:endParaRPr lang="en-GB" sz="3700" kern="1200" dirty="0"/>
          </a:p>
        </p:txBody>
      </p:sp>
      <p:sp>
        <p:nvSpPr>
          <p:cNvPr id="6" name="Freeform 5"/>
          <p:cNvSpPr/>
          <p:nvPr/>
        </p:nvSpPr>
        <p:spPr>
          <a:xfrm>
            <a:off x="1011554" y="3261677"/>
            <a:ext cx="7146290" cy="1322070"/>
          </a:xfrm>
          <a:custGeom>
            <a:avLst/>
            <a:gdLst>
              <a:gd name="connsiteX0" fmla="*/ 0 w 7146290"/>
              <a:gd name="connsiteY0" fmla="*/ 132207 h 1322070"/>
              <a:gd name="connsiteX1" fmla="*/ 132207 w 7146290"/>
              <a:gd name="connsiteY1" fmla="*/ 0 h 1322070"/>
              <a:gd name="connsiteX2" fmla="*/ 7014083 w 7146290"/>
              <a:gd name="connsiteY2" fmla="*/ 0 h 1322070"/>
              <a:gd name="connsiteX3" fmla="*/ 7146290 w 7146290"/>
              <a:gd name="connsiteY3" fmla="*/ 132207 h 1322070"/>
              <a:gd name="connsiteX4" fmla="*/ 7146290 w 7146290"/>
              <a:gd name="connsiteY4" fmla="*/ 1189863 h 1322070"/>
              <a:gd name="connsiteX5" fmla="*/ 7014083 w 7146290"/>
              <a:gd name="connsiteY5" fmla="*/ 1322070 h 1322070"/>
              <a:gd name="connsiteX6" fmla="*/ 132207 w 7146290"/>
              <a:gd name="connsiteY6" fmla="*/ 1322070 h 1322070"/>
              <a:gd name="connsiteX7" fmla="*/ 0 w 7146290"/>
              <a:gd name="connsiteY7" fmla="*/ 1189863 h 1322070"/>
              <a:gd name="connsiteX8" fmla="*/ 0 w 7146290"/>
              <a:gd name="connsiteY8" fmla="*/ 132207 h 132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6290" h="1322070">
                <a:moveTo>
                  <a:pt x="0" y="132207"/>
                </a:moveTo>
                <a:cubicBezTo>
                  <a:pt x="0" y="59191"/>
                  <a:pt x="59191" y="0"/>
                  <a:pt x="132207" y="0"/>
                </a:cubicBezTo>
                <a:lnTo>
                  <a:pt x="7014083" y="0"/>
                </a:lnTo>
                <a:cubicBezTo>
                  <a:pt x="7087099" y="0"/>
                  <a:pt x="7146290" y="59191"/>
                  <a:pt x="7146290" y="132207"/>
                </a:cubicBezTo>
                <a:lnTo>
                  <a:pt x="7146290" y="1189863"/>
                </a:lnTo>
                <a:cubicBezTo>
                  <a:pt x="7146290" y="1262879"/>
                  <a:pt x="7087099" y="1322070"/>
                  <a:pt x="7014083" y="1322070"/>
                </a:cubicBezTo>
                <a:lnTo>
                  <a:pt x="132207" y="1322070"/>
                </a:lnTo>
                <a:cubicBezTo>
                  <a:pt x="59191" y="1322070"/>
                  <a:pt x="0" y="1262879"/>
                  <a:pt x="0" y="1189863"/>
                </a:cubicBezTo>
                <a:lnTo>
                  <a:pt x="0" y="1322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692" tIns="179692" rIns="1669593" bIns="179692" numCol="1" spcCol="1270" anchor="ctr" anchorCtr="0">
            <a:noAutofit/>
          </a:bodyPr>
          <a:lstStyle/>
          <a:p>
            <a:pPr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700" dirty="0"/>
              <a:t>Identify community </a:t>
            </a:r>
            <a:r>
              <a:rPr lang="en-GB" sz="3700" dirty="0" smtClean="0"/>
              <a:t>pharmacy</a:t>
            </a:r>
            <a:endParaRPr lang="en-GB" sz="3700" dirty="0"/>
          </a:p>
        </p:txBody>
      </p:sp>
      <p:sp>
        <p:nvSpPr>
          <p:cNvPr id="7" name="Freeform 6"/>
          <p:cNvSpPr/>
          <p:nvPr/>
        </p:nvSpPr>
        <p:spPr>
          <a:xfrm>
            <a:off x="1642109" y="4804092"/>
            <a:ext cx="7146290" cy="1322070"/>
          </a:xfrm>
          <a:custGeom>
            <a:avLst/>
            <a:gdLst>
              <a:gd name="connsiteX0" fmla="*/ 0 w 7146290"/>
              <a:gd name="connsiteY0" fmla="*/ 132207 h 1322070"/>
              <a:gd name="connsiteX1" fmla="*/ 132207 w 7146290"/>
              <a:gd name="connsiteY1" fmla="*/ 0 h 1322070"/>
              <a:gd name="connsiteX2" fmla="*/ 7014083 w 7146290"/>
              <a:gd name="connsiteY2" fmla="*/ 0 h 1322070"/>
              <a:gd name="connsiteX3" fmla="*/ 7146290 w 7146290"/>
              <a:gd name="connsiteY3" fmla="*/ 132207 h 1322070"/>
              <a:gd name="connsiteX4" fmla="*/ 7146290 w 7146290"/>
              <a:gd name="connsiteY4" fmla="*/ 1189863 h 1322070"/>
              <a:gd name="connsiteX5" fmla="*/ 7014083 w 7146290"/>
              <a:gd name="connsiteY5" fmla="*/ 1322070 h 1322070"/>
              <a:gd name="connsiteX6" fmla="*/ 132207 w 7146290"/>
              <a:gd name="connsiteY6" fmla="*/ 1322070 h 1322070"/>
              <a:gd name="connsiteX7" fmla="*/ 0 w 7146290"/>
              <a:gd name="connsiteY7" fmla="*/ 1189863 h 1322070"/>
              <a:gd name="connsiteX8" fmla="*/ 0 w 7146290"/>
              <a:gd name="connsiteY8" fmla="*/ 132207 h 132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6290" h="1322070">
                <a:moveTo>
                  <a:pt x="0" y="132207"/>
                </a:moveTo>
                <a:cubicBezTo>
                  <a:pt x="0" y="59191"/>
                  <a:pt x="59191" y="0"/>
                  <a:pt x="132207" y="0"/>
                </a:cubicBezTo>
                <a:lnTo>
                  <a:pt x="7014083" y="0"/>
                </a:lnTo>
                <a:cubicBezTo>
                  <a:pt x="7087099" y="0"/>
                  <a:pt x="7146290" y="59191"/>
                  <a:pt x="7146290" y="132207"/>
                </a:cubicBezTo>
                <a:lnTo>
                  <a:pt x="7146290" y="1189863"/>
                </a:lnTo>
                <a:cubicBezTo>
                  <a:pt x="7146290" y="1262879"/>
                  <a:pt x="7087099" y="1322070"/>
                  <a:pt x="7014083" y="1322070"/>
                </a:cubicBezTo>
                <a:lnTo>
                  <a:pt x="132207" y="1322070"/>
                </a:lnTo>
                <a:cubicBezTo>
                  <a:pt x="59191" y="1322070"/>
                  <a:pt x="0" y="1262879"/>
                  <a:pt x="0" y="1189863"/>
                </a:cubicBezTo>
                <a:lnTo>
                  <a:pt x="0" y="1322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692" tIns="179692" rIns="1669593" bIns="179692" numCol="1" spcCol="1270" anchor="ctr" anchorCtr="0">
            <a:noAutofit/>
          </a:bodyPr>
          <a:lstStyle/>
          <a:p>
            <a:pPr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700" dirty="0">
                <a:hlinkClick r:id="rId2" action="ppaction://hlinksldjump"/>
              </a:rPr>
              <a:t>Assess MRP </a:t>
            </a:r>
            <a:r>
              <a:rPr lang="en-GB" sz="3700" dirty="0" smtClean="0">
                <a:hlinkClick r:id="rId2" action="ppaction://hlinksldjump"/>
              </a:rPr>
              <a:t>risk</a:t>
            </a:r>
            <a:endParaRPr lang="en-GB" sz="3700" dirty="0"/>
          </a:p>
        </p:txBody>
      </p:sp>
      <p:sp>
        <p:nvSpPr>
          <p:cNvPr id="8" name="Freeform 7"/>
          <p:cNvSpPr/>
          <p:nvPr/>
        </p:nvSpPr>
        <p:spPr>
          <a:xfrm>
            <a:off x="6667944" y="2721832"/>
            <a:ext cx="859345" cy="859345"/>
          </a:xfrm>
          <a:custGeom>
            <a:avLst/>
            <a:gdLst>
              <a:gd name="connsiteX0" fmla="*/ 0 w 859345"/>
              <a:gd name="connsiteY0" fmla="*/ 472640 h 859345"/>
              <a:gd name="connsiteX1" fmla="*/ 193353 w 859345"/>
              <a:gd name="connsiteY1" fmla="*/ 472640 h 859345"/>
              <a:gd name="connsiteX2" fmla="*/ 193353 w 859345"/>
              <a:gd name="connsiteY2" fmla="*/ 0 h 859345"/>
              <a:gd name="connsiteX3" fmla="*/ 665992 w 859345"/>
              <a:gd name="connsiteY3" fmla="*/ 0 h 859345"/>
              <a:gd name="connsiteX4" fmla="*/ 665992 w 859345"/>
              <a:gd name="connsiteY4" fmla="*/ 472640 h 859345"/>
              <a:gd name="connsiteX5" fmla="*/ 859345 w 859345"/>
              <a:gd name="connsiteY5" fmla="*/ 472640 h 859345"/>
              <a:gd name="connsiteX6" fmla="*/ 429673 w 859345"/>
              <a:gd name="connsiteY6" fmla="*/ 859345 h 859345"/>
              <a:gd name="connsiteX7" fmla="*/ 0 w 859345"/>
              <a:gd name="connsiteY7" fmla="*/ 472640 h 85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345" h="859345">
                <a:moveTo>
                  <a:pt x="0" y="472640"/>
                </a:moveTo>
                <a:lnTo>
                  <a:pt x="193353" y="472640"/>
                </a:lnTo>
                <a:lnTo>
                  <a:pt x="193353" y="0"/>
                </a:lnTo>
                <a:lnTo>
                  <a:pt x="665992" y="0"/>
                </a:lnTo>
                <a:lnTo>
                  <a:pt x="665992" y="472640"/>
                </a:lnTo>
                <a:lnTo>
                  <a:pt x="859345" y="472640"/>
                </a:lnTo>
                <a:lnTo>
                  <a:pt x="429673" y="859345"/>
                </a:lnTo>
                <a:lnTo>
                  <a:pt x="0" y="47264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073" tIns="45720" rIns="239073" bIns="25840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600" kern="1200"/>
          </a:p>
        </p:txBody>
      </p:sp>
      <p:sp>
        <p:nvSpPr>
          <p:cNvPr id="9" name="Freeform 8"/>
          <p:cNvSpPr/>
          <p:nvPr/>
        </p:nvSpPr>
        <p:spPr>
          <a:xfrm>
            <a:off x="7298499" y="4255433"/>
            <a:ext cx="859345" cy="859345"/>
          </a:xfrm>
          <a:custGeom>
            <a:avLst/>
            <a:gdLst>
              <a:gd name="connsiteX0" fmla="*/ 0 w 859345"/>
              <a:gd name="connsiteY0" fmla="*/ 472640 h 859345"/>
              <a:gd name="connsiteX1" fmla="*/ 193353 w 859345"/>
              <a:gd name="connsiteY1" fmla="*/ 472640 h 859345"/>
              <a:gd name="connsiteX2" fmla="*/ 193353 w 859345"/>
              <a:gd name="connsiteY2" fmla="*/ 0 h 859345"/>
              <a:gd name="connsiteX3" fmla="*/ 665992 w 859345"/>
              <a:gd name="connsiteY3" fmla="*/ 0 h 859345"/>
              <a:gd name="connsiteX4" fmla="*/ 665992 w 859345"/>
              <a:gd name="connsiteY4" fmla="*/ 472640 h 859345"/>
              <a:gd name="connsiteX5" fmla="*/ 859345 w 859345"/>
              <a:gd name="connsiteY5" fmla="*/ 472640 h 859345"/>
              <a:gd name="connsiteX6" fmla="*/ 429673 w 859345"/>
              <a:gd name="connsiteY6" fmla="*/ 859345 h 859345"/>
              <a:gd name="connsiteX7" fmla="*/ 0 w 859345"/>
              <a:gd name="connsiteY7" fmla="*/ 472640 h 85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345" h="859345">
                <a:moveTo>
                  <a:pt x="0" y="472640"/>
                </a:moveTo>
                <a:lnTo>
                  <a:pt x="193353" y="472640"/>
                </a:lnTo>
                <a:lnTo>
                  <a:pt x="193353" y="0"/>
                </a:lnTo>
                <a:lnTo>
                  <a:pt x="665992" y="0"/>
                </a:lnTo>
                <a:lnTo>
                  <a:pt x="665992" y="472640"/>
                </a:lnTo>
                <a:lnTo>
                  <a:pt x="859345" y="472640"/>
                </a:lnTo>
                <a:lnTo>
                  <a:pt x="429673" y="859345"/>
                </a:lnTo>
                <a:lnTo>
                  <a:pt x="0" y="47264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073" tIns="45720" rIns="239073" bIns="25840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600" kern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assessment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1000" y="1719263"/>
            <a:ext cx="7146290" cy="1322070"/>
          </a:xfrm>
          <a:custGeom>
            <a:avLst/>
            <a:gdLst>
              <a:gd name="connsiteX0" fmla="*/ 0 w 7146290"/>
              <a:gd name="connsiteY0" fmla="*/ 132207 h 1322070"/>
              <a:gd name="connsiteX1" fmla="*/ 132207 w 7146290"/>
              <a:gd name="connsiteY1" fmla="*/ 0 h 1322070"/>
              <a:gd name="connsiteX2" fmla="*/ 7014083 w 7146290"/>
              <a:gd name="connsiteY2" fmla="*/ 0 h 1322070"/>
              <a:gd name="connsiteX3" fmla="*/ 7146290 w 7146290"/>
              <a:gd name="connsiteY3" fmla="*/ 132207 h 1322070"/>
              <a:gd name="connsiteX4" fmla="*/ 7146290 w 7146290"/>
              <a:gd name="connsiteY4" fmla="*/ 1189863 h 1322070"/>
              <a:gd name="connsiteX5" fmla="*/ 7014083 w 7146290"/>
              <a:gd name="connsiteY5" fmla="*/ 1322070 h 1322070"/>
              <a:gd name="connsiteX6" fmla="*/ 132207 w 7146290"/>
              <a:gd name="connsiteY6" fmla="*/ 1322070 h 1322070"/>
              <a:gd name="connsiteX7" fmla="*/ 0 w 7146290"/>
              <a:gd name="connsiteY7" fmla="*/ 1189863 h 1322070"/>
              <a:gd name="connsiteX8" fmla="*/ 0 w 7146290"/>
              <a:gd name="connsiteY8" fmla="*/ 132207 h 132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6290" h="1322070">
                <a:moveTo>
                  <a:pt x="0" y="132207"/>
                </a:moveTo>
                <a:cubicBezTo>
                  <a:pt x="0" y="59191"/>
                  <a:pt x="59191" y="0"/>
                  <a:pt x="132207" y="0"/>
                </a:cubicBezTo>
                <a:lnTo>
                  <a:pt x="7014083" y="0"/>
                </a:lnTo>
                <a:cubicBezTo>
                  <a:pt x="7087099" y="0"/>
                  <a:pt x="7146290" y="59191"/>
                  <a:pt x="7146290" y="132207"/>
                </a:cubicBezTo>
                <a:lnTo>
                  <a:pt x="7146290" y="1189863"/>
                </a:lnTo>
                <a:cubicBezTo>
                  <a:pt x="7146290" y="1262879"/>
                  <a:pt x="7087099" y="1322070"/>
                  <a:pt x="7014083" y="1322070"/>
                </a:cubicBezTo>
                <a:lnTo>
                  <a:pt x="132207" y="1322070"/>
                </a:lnTo>
                <a:cubicBezTo>
                  <a:pt x="59191" y="1322070"/>
                  <a:pt x="0" y="1262879"/>
                  <a:pt x="0" y="1189863"/>
                </a:cubicBezTo>
                <a:lnTo>
                  <a:pt x="0" y="1322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82" tIns="137782" rIns="1486955" bIns="137782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dirty="0"/>
              <a:t>Confirm referral with patient and provide information </a:t>
            </a:r>
            <a:r>
              <a:rPr lang="en-GB" sz="2600" dirty="0" smtClean="0"/>
              <a:t>card</a:t>
            </a:r>
            <a:endParaRPr lang="en-GB" sz="2600" dirty="0"/>
          </a:p>
        </p:txBody>
      </p:sp>
      <p:sp>
        <p:nvSpPr>
          <p:cNvPr id="6" name="Freeform 5"/>
          <p:cNvSpPr/>
          <p:nvPr/>
        </p:nvSpPr>
        <p:spPr>
          <a:xfrm>
            <a:off x="611560" y="3284986"/>
            <a:ext cx="7290304" cy="1322070"/>
          </a:xfrm>
          <a:custGeom>
            <a:avLst/>
            <a:gdLst>
              <a:gd name="connsiteX0" fmla="*/ 0 w 7146290"/>
              <a:gd name="connsiteY0" fmla="*/ 132207 h 1322070"/>
              <a:gd name="connsiteX1" fmla="*/ 132207 w 7146290"/>
              <a:gd name="connsiteY1" fmla="*/ 0 h 1322070"/>
              <a:gd name="connsiteX2" fmla="*/ 7014083 w 7146290"/>
              <a:gd name="connsiteY2" fmla="*/ 0 h 1322070"/>
              <a:gd name="connsiteX3" fmla="*/ 7146290 w 7146290"/>
              <a:gd name="connsiteY3" fmla="*/ 132207 h 1322070"/>
              <a:gd name="connsiteX4" fmla="*/ 7146290 w 7146290"/>
              <a:gd name="connsiteY4" fmla="*/ 1189863 h 1322070"/>
              <a:gd name="connsiteX5" fmla="*/ 7014083 w 7146290"/>
              <a:gd name="connsiteY5" fmla="*/ 1322070 h 1322070"/>
              <a:gd name="connsiteX6" fmla="*/ 132207 w 7146290"/>
              <a:gd name="connsiteY6" fmla="*/ 1322070 h 1322070"/>
              <a:gd name="connsiteX7" fmla="*/ 0 w 7146290"/>
              <a:gd name="connsiteY7" fmla="*/ 1189863 h 1322070"/>
              <a:gd name="connsiteX8" fmla="*/ 0 w 7146290"/>
              <a:gd name="connsiteY8" fmla="*/ 132207 h 132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6290" h="1322070">
                <a:moveTo>
                  <a:pt x="0" y="132207"/>
                </a:moveTo>
                <a:cubicBezTo>
                  <a:pt x="0" y="59191"/>
                  <a:pt x="59191" y="0"/>
                  <a:pt x="132207" y="0"/>
                </a:cubicBezTo>
                <a:lnTo>
                  <a:pt x="7014083" y="0"/>
                </a:lnTo>
                <a:cubicBezTo>
                  <a:pt x="7087099" y="0"/>
                  <a:pt x="7146290" y="59191"/>
                  <a:pt x="7146290" y="132207"/>
                </a:cubicBezTo>
                <a:lnTo>
                  <a:pt x="7146290" y="1189863"/>
                </a:lnTo>
                <a:cubicBezTo>
                  <a:pt x="7146290" y="1262879"/>
                  <a:pt x="7087099" y="1322070"/>
                  <a:pt x="7014083" y="1322070"/>
                </a:cubicBezTo>
                <a:lnTo>
                  <a:pt x="132207" y="1322070"/>
                </a:lnTo>
                <a:cubicBezTo>
                  <a:pt x="59191" y="1322070"/>
                  <a:pt x="0" y="1262879"/>
                  <a:pt x="0" y="1189863"/>
                </a:cubicBezTo>
                <a:lnTo>
                  <a:pt x="0" y="1322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759972"/>
              <a:satOff val="-18065"/>
              <a:lumOff val="7550"/>
              <a:alphaOff val="0"/>
            </a:schemeClr>
          </a:fillRef>
          <a:effectRef idx="0">
            <a:schemeClr val="accent4">
              <a:hueOff val="-1759972"/>
              <a:satOff val="-18065"/>
              <a:lumOff val="75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82" tIns="137782" rIns="1627683" bIns="137782" numCol="1" spcCol="1270" anchor="ctr" anchorCtr="0"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dirty="0"/>
              <a:t>Upload information into </a:t>
            </a:r>
            <a:r>
              <a:rPr lang="en-GB" sz="2600" dirty="0" err="1"/>
              <a:t>PharmOutcomes</a:t>
            </a:r>
            <a:r>
              <a:rPr lang="en-GB" sz="2600" dirty="0"/>
              <a:t> (TTO &amp; MRP risk assessment</a:t>
            </a:r>
            <a:r>
              <a:rPr lang="en-GB" sz="2600" dirty="0" smtClean="0"/>
              <a:t>) &amp; specify required service</a:t>
            </a:r>
            <a:endParaRPr lang="en-GB" sz="2600" dirty="0"/>
          </a:p>
        </p:txBody>
      </p:sp>
      <p:sp>
        <p:nvSpPr>
          <p:cNvPr id="7" name="Freeform 6"/>
          <p:cNvSpPr/>
          <p:nvPr/>
        </p:nvSpPr>
        <p:spPr>
          <a:xfrm>
            <a:off x="1331675" y="4797152"/>
            <a:ext cx="7146290" cy="1322070"/>
          </a:xfrm>
          <a:custGeom>
            <a:avLst/>
            <a:gdLst>
              <a:gd name="connsiteX0" fmla="*/ 0 w 7146290"/>
              <a:gd name="connsiteY0" fmla="*/ 132207 h 1322070"/>
              <a:gd name="connsiteX1" fmla="*/ 132207 w 7146290"/>
              <a:gd name="connsiteY1" fmla="*/ 0 h 1322070"/>
              <a:gd name="connsiteX2" fmla="*/ 7014083 w 7146290"/>
              <a:gd name="connsiteY2" fmla="*/ 0 h 1322070"/>
              <a:gd name="connsiteX3" fmla="*/ 7146290 w 7146290"/>
              <a:gd name="connsiteY3" fmla="*/ 132207 h 1322070"/>
              <a:gd name="connsiteX4" fmla="*/ 7146290 w 7146290"/>
              <a:gd name="connsiteY4" fmla="*/ 1189863 h 1322070"/>
              <a:gd name="connsiteX5" fmla="*/ 7014083 w 7146290"/>
              <a:gd name="connsiteY5" fmla="*/ 1322070 h 1322070"/>
              <a:gd name="connsiteX6" fmla="*/ 132207 w 7146290"/>
              <a:gd name="connsiteY6" fmla="*/ 1322070 h 1322070"/>
              <a:gd name="connsiteX7" fmla="*/ 0 w 7146290"/>
              <a:gd name="connsiteY7" fmla="*/ 1189863 h 1322070"/>
              <a:gd name="connsiteX8" fmla="*/ 0 w 7146290"/>
              <a:gd name="connsiteY8" fmla="*/ 132207 h 132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6290" h="1322070">
                <a:moveTo>
                  <a:pt x="0" y="132207"/>
                </a:moveTo>
                <a:cubicBezTo>
                  <a:pt x="0" y="59191"/>
                  <a:pt x="59191" y="0"/>
                  <a:pt x="132207" y="0"/>
                </a:cubicBezTo>
                <a:lnTo>
                  <a:pt x="7014083" y="0"/>
                </a:lnTo>
                <a:cubicBezTo>
                  <a:pt x="7087099" y="0"/>
                  <a:pt x="7146290" y="59191"/>
                  <a:pt x="7146290" y="132207"/>
                </a:cubicBezTo>
                <a:lnTo>
                  <a:pt x="7146290" y="1189863"/>
                </a:lnTo>
                <a:cubicBezTo>
                  <a:pt x="7146290" y="1262879"/>
                  <a:pt x="7087099" y="1322070"/>
                  <a:pt x="7014083" y="1322070"/>
                </a:cubicBezTo>
                <a:lnTo>
                  <a:pt x="132207" y="1322070"/>
                </a:lnTo>
                <a:cubicBezTo>
                  <a:pt x="59191" y="1322070"/>
                  <a:pt x="0" y="1262879"/>
                  <a:pt x="0" y="1189863"/>
                </a:cubicBezTo>
                <a:lnTo>
                  <a:pt x="0" y="1322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519944"/>
              <a:satOff val="-36129"/>
              <a:lumOff val="15099"/>
              <a:alphaOff val="0"/>
            </a:schemeClr>
          </a:fillRef>
          <a:effectRef idx="0">
            <a:schemeClr val="accent4">
              <a:hueOff val="-3519944"/>
              <a:satOff val="-36129"/>
              <a:lumOff val="150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82" tIns="137782" rIns="1627683" bIns="137782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kern="1200" dirty="0" smtClean="0"/>
              <a:t>Transmit referral to community pharmacy (secure Email)</a:t>
            </a:r>
            <a:endParaRPr lang="en-GB" sz="2600" kern="1200" dirty="0"/>
          </a:p>
        </p:txBody>
      </p:sp>
      <p:sp>
        <p:nvSpPr>
          <p:cNvPr id="8" name="Freeform 7"/>
          <p:cNvSpPr/>
          <p:nvPr/>
        </p:nvSpPr>
        <p:spPr>
          <a:xfrm>
            <a:off x="6667944" y="2721832"/>
            <a:ext cx="859345" cy="859345"/>
          </a:xfrm>
          <a:custGeom>
            <a:avLst/>
            <a:gdLst>
              <a:gd name="connsiteX0" fmla="*/ 0 w 859345"/>
              <a:gd name="connsiteY0" fmla="*/ 472640 h 859345"/>
              <a:gd name="connsiteX1" fmla="*/ 193353 w 859345"/>
              <a:gd name="connsiteY1" fmla="*/ 472640 h 859345"/>
              <a:gd name="connsiteX2" fmla="*/ 193353 w 859345"/>
              <a:gd name="connsiteY2" fmla="*/ 0 h 859345"/>
              <a:gd name="connsiteX3" fmla="*/ 665992 w 859345"/>
              <a:gd name="connsiteY3" fmla="*/ 0 h 859345"/>
              <a:gd name="connsiteX4" fmla="*/ 665992 w 859345"/>
              <a:gd name="connsiteY4" fmla="*/ 472640 h 859345"/>
              <a:gd name="connsiteX5" fmla="*/ 859345 w 859345"/>
              <a:gd name="connsiteY5" fmla="*/ 472640 h 859345"/>
              <a:gd name="connsiteX6" fmla="*/ 429673 w 859345"/>
              <a:gd name="connsiteY6" fmla="*/ 859345 h 859345"/>
              <a:gd name="connsiteX7" fmla="*/ 0 w 859345"/>
              <a:gd name="connsiteY7" fmla="*/ 472640 h 85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345" h="859345">
                <a:moveTo>
                  <a:pt x="0" y="472640"/>
                </a:moveTo>
                <a:lnTo>
                  <a:pt x="193353" y="472640"/>
                </a:lnTo>
                <a:lnTo>
                  <a:pt x="193353" y="0"/>
                </a:lnTo>
                <a:lnTo>
                  <a:pt x="665992" y="0"/>
                </a:lnTo>
                <a:lnTo>
                  <a:pt x="665992" y="472640"/>
                </a:lnTo>
                <a:lnTo>
                  <a:pt x="859345" y="472640"/>
                </a:lnTo>
                <a:lnTo>
                  <a:pt x="429673" y="859345"/>
                </a:lnTo>
                <a:lnTo>
                  <a:pt x="0" y="47264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073" tIns="45720" rIns="239073" bIns="25840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600" kern="1200"/>
          </a:p>
        </p:txBody>
      </p:sp>
      <p:sp>
        <p:nvSpPr>
          <p:cNvPr id="9" name="Freeform 8"/>
          <p:cNvSpPr/>
          <p:nvPr/>
        </p:nvSpPr>
        <p:spPr>
          <a:xfrm>
            <a:off x="7298499" y="4255433"/>
            <a:ext cx="859345" cy="859345"/>
          </a:xfrm>
          <a:custGeom>
            <a:avLst/>
            <a:gdLst>
              <a:gd name="connsiteX0" fmla="*/ 0 w 859345"/>
              <a:gd name="connsiteY0" fmla="*/ 472640 h 859345"/>
              <a:gd name="connsiteX1" fmla="*/ 193353 w 859345"/>
              <a:gd name="connsiteY1" fmla="*/ 472640 h 859345"/>
              <a:gd name="connsiteX2" fmla="*/ 193353 w 859345"/>
              <a:gd name="connsiteY2" fmla="*/ 0 h 859345"/>
              <a:gd name="connsiteX3" fmla="*/ 665992 w 859345"/>
              <a:gd name="connsiteY3" fmla="*/ 0 h 859345"/>
              <a:gd name="connsiteX4" fmla="*/ 665992 w 859345"/>
              <a:gd name="connsiteY4" fmla="*/ 472640 h 859345"/>
              <a:gd name="connsiteX5" fmla="*/ 859345 w 859345"/>
              <a:gd name="connsiteY5" fmla="*/ 472640 h 859345"/>
              <a:gd name="connsiteX6" fmla="*/ 429673 w 859345"/>
              <a:gd name="connsiteY6" fmla="*/ 859345 h 859345"/>
              <a:gd name="connsiteX7" fmla="*/ 0 w 859345"/>
              <a:gd name="connsiteY7" fmla="*/ 472640 h 85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345" h="859345">
                <a:moveTo>
                  <a:pt x="0" y="472640"/>
                </a:moveTo>
                <a:lnTo>
                  <a:pt x="193353" y="472640"/>
                </a:lnTo>
                <a:lnTo>
                  <a:pt x="193353" y="0"/>
                </a:lnTo>
                <a:lnTo>
                  <a:pt x="665992" y="0"/>
                </a:lnTo>
                <a:lnTo>
                  <a:pt x="665992" y="472640"/>
                </a:lnTo>
                <a:lnTo>
                  <a:pt x="859345" y="472640"/>
                </a:lnTo>
                <a:lnTo>
                  <a:pt x="429673" y="859345"/>
                </a:lnTo>
                <a:lnTo>
                  <a:pt x="0" y="47264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2615671"/>
              <a:satOff val="-9408"/>
              <a:lumOff val="1029"/>
              <a:alphaOff val="0"/>
            </a:schemeClr>
          </a:lnRef>
          <a:fillRef idx="1">
            <a:schemeClr val="accent4">
              <a:tint val="40000"/>
              <a:alpha val="90000"/>
              <a:hueOff val="-2615671"/>
              <a:satOff val="-9408"/>
              <a:lumOff val="1029"/>
              <a:alphaOff val="0"/>
            </a:schemeClr>
          </a:fillRef>
          <a:effectRef idx="0">
            <a:schemeClr val="accent4">
              <a:tint val="40000"/>
              <a:alpha val="90000"/>
              <a:hueOff val="-2615671"/>
              <a:satOff val="-9408"/>
              <a:lumOff val="102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073" tIns="45720" rIns="239073" bIns="25840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600" kern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referral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1000" y="1719263"/>
            <a:ext cx="8407400" cy="1377156"/>
          </a:xfrm>
          <a:custGeom>
            <a:avLst/>
            <a:gdLst>
              <a:gd name="connsiteX0" fmla="*/ 0 w 8407400"/>
              <a:gd name="connsiteY0" fmla="*/ 137716 h 1377156"/>
              <a:gd name="connsiteX1" fmla="*/ 137716 w 8407400"/>
              <a:gd name="connsiteY1" fmla="*/ 0 h 1377156"/>
              <a:gd name="connsiteX2" fmla="*/ 8269684 w 8407400"/>
              <a:gd name="connsiteY2" fmla="*/ 0 h 1377156"/>
              <a:gd name="connsiteX3" fmla="*/ 8407400 w 8407400"/>
              <a:gd name="connsiteY3" fmla="*/ 137716 h 1377156"/>
              <a:gd name="connsiteX4" fmla="*/ 8407400 w 8407400"/>
              <a:gd name="connsiteY4" fmla="*/ 1239440 h 1377156"/>
              <a:gd name="connsiteX5" fmla="*/ 8269684 w 8407400"/>
              <a:gd name="connsiteY5" fmla="*/ 1377156 h 1377156"/>
              <a:gd name="connsiteX6" fmla="*/ 137716 w 8407400"/>
              <a:gd name="connsiteY6" fmla="*/ 1377156 h 1377156"/>
              <a:gd name="connsiteX7" fmla="*/ 0 w 8407400"/>
              <a:gd name="connsiteY7" fmla="*/ 1239440 h 1377156"/>
              <a:gd name="connsiteX8" fmla="*/ 0 w 8407400"/>
              <a:gd name="connsiteY8" fmla="*/ 137716 h 13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7400" h="1377156">
                <a:moveTo>
                  <a:pt x="0" y="137716"/>
                </a:moveTo>
                <a:cubicBezTo>
                  <a:pt x="0" y="61658"/>
                  <a:pt x="61658" y="0"/>
                  <a:pt x="137716" y="0"/>
                </a:cubicBezTo>
                <a:lnTo>
                  <a:pt x="8269684" y="0"/>
                </a:lnTo>
                <a:cubicBezTo>
                  <a:pt x="8345742" y="0"/>
                  <a:pt x="8407400" y="61658"/>
                  <a:pt x="8407400" y="137716"/>
                </a:cubicBezTo>
                <a:lnTo>
                  <a:pt x="8407400" y="1239440"/>
                </a:lnTo>
                <a:cubicBezTo>
                  <a:pt x="8407400" y="1315498"/>
                  <a:pt x="8345742" y="1377156"/>
                  <a:pt x="8269684" y="1377156"/>
                </a:cubicBezTo>
                <a:lnTo>
                  <a:pt x="137716" y="1377156"/>
                </a:lnTo>
                <a:cubicBezTo>
                  <a:pt x="61658" y="1377156"/>
                  <a:pt x="0" y="1315498"/>
                  <a:pt x="0" y="1239440"/>
                </a:cubicBezTo>
                <a:lnTo>
                  <a:pt x="0" y="1377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5875" tIns="106680" rIns="106681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kern="1200" dirty="0" smtClean="0"/>
              <a:t>Telephone call from hub</a:t>
            </a:r>
            <a:endParaRPr lang="en-GB" sz="28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dirty="0" smtClean="0"/>
              <a:t>Risk 2/3/4</a:t>
            </a: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dirty="0" smtClean="0"/>
              <a:t>Identify problems and update referral as necessary</a:t>
            </a:r>
            <a:endParaRPr lang="en-GB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2200" kern="1200" dirty="0"/>
          </a:p>
        </p:txBody>
      </p:sp>
      <p:sp>
        <p:nvSpPr>
          <p:cNvPr id="6" name="Rounded Rectangle 5"/>
          <p:cNvSpPr/>
          <p:nvPr/>
        </p:nvSpPr>
        <p:spPr>
          <a:xfrm>
            <a:off x="518715" y="1856978"/>
            <a:ext cx="1681480" cy="1101725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81000" y="3234134"/>
            <a:ext cx="8407400" cy="1377156"/>
          </a:xfrm>
          <a:custGeom>
            <a:avLst/>
            <a:gdLst>
              <a:gd name="connsiteX0" fmla="*/ 0 w 8407400"/>
              <a:gd name="connsiteY0" fmla="*/ 137716 h 1377156"/>
              <a:gd name="connsiteX1" fmla="*/ 137716 w 8407400"/>
              <a:gd name="connsiteY1" fmla="*/ 0 h 1377156"/>
              <a:gd name="connsiteX2" fmla="*/ 8269684 w 8407400"/>
              <a:gd name="connsiteY2" fmla="*/ 0 h 1377156"/>
              <a:gd name="connsiteX3" fmla="*/ 8407400 w 8407400"/>
              <a:gd name="connsiteY3" fmla="*/ 137716 h 1377156"/>
              <a:gd name="connsiteX4" fmla="*/ 8407400 w 8407400"/>
              <a:gd name="connsiteY4" fmla="*/ 1239440 h 1377156"/>
              <a:gd name="connsiteX5" fmla="*/ 8269684 w 8407400"/>
              <a:gd name="connsiteY5" fmla="*/ 1377156 h 1377156"/>
              <a:gd name="connsiteX6" fmla="*/ 137716 w 8407400"/>
              <a:gd name="connsiteY6" fmla="*/ 1377156 h 1377156"/>
              <a:gd name="connsiteX7" fmla="*/ 0 w 8407400"/>
              <a:gd name="connsiteY7" fmla="*/ 1239440 h 1377156"/>
              <a:gd name="connsiteX8" fmla="*/ 0 w 8407400"/>
              <a:gd name="connsiteY8" fmla="*/ 137716 h 13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7400" h="1377156">
                <a:moveTo>
                  <a:pt x="0" y="137716"/>
                </a:moveTo>
                <a:cubicBezTo>
                  <a:pt x="0" y="61658"/>
                  <a:pt x="61658" y="0"/>
                  <a:pt x="137716" y="0"/>
                </a:cubicBezTo>
                <a:lnTo>
                  <a:pt x="8269684" y="0"/>
                </a:lnTo>
                <a:cubicBezTo>
                  <a:pt x="8345742" y="0"/>
                  <a:pt x="8407400" y="61658"/>
                  <a:pt x="8407400" y="137716"/>
                </a:cubicBezTo>
                <a:lnTo>
                  <a:pt x="8407400" y="1239440"/>
                </a:lnTo>
                <a:cubicBezTo>
                  <a:pt x="8407400" y="1315498"/>
                  <a:pt x="8345742" y="1377156"/>
                  <a:pt x="8269684" y="1377156"/>
                </a:cubicBezTo>
                <a:lnTo>
                  <a:pt x="137716" y="1377156"/>
                </a:lnTo>
                <a:cubicBezTo>
                  <a:pt x="61658" y="1377156"/>
                  <a:pt x="0" y="1315498"/>
                  <a:pt x="0" y="1239440"/>
                </a:cubicBezTo>
                <a:lnTo>
                  <a:pt x="0" y="1377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759972"/>
              <a:satOff val="-18065"/>
              <a:lumOff val="7550"/>
              <a:alphaOff val="0"/>
            </a:schemeClr>
          </a:fillRef>
          <a:effectRef idx="0">
            <a:schemeClr val="accent4">
              <a:hueOff val="-1759972"/>
              <a:satOff val="-18065"/>
              <a:lumOff val="75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5875" tIns="106680" rIns="106681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kern="1200" dirty="0" smtClean="0"/>
              <a:t>Community pharmacist contact patient</a:t>
            </a:r>
            <a:endParaRPr lang="en-GB" sz="28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dirty="0" smtClean="0"/>
              <a:t>Access full review on </a:t>
            </a:r>
            <a:r>
              <a:rPr lang="en-GB" sz="2200" kern="1200" dirty="0" err="1" smtClean="0"/>
              <a:t>PharmOutcomes</a:t>
            </a:r>
            <a:endParaRPr lang="en-GB" sz="2200" kern="1200" dirty="0" smtClean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dirty="0" smtClean="0"/>
              <a:t>Make appointment for review</a:t>
            </a:r>
            <a:endParaRPr lang="en-GB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GB" sz="2200" kern="1200" dirty="0"/>
          </a:p>
        </p:txBody>
      </p:sp>
      <p:sp>
        <p:nvSpPr>
          <p:cNvPr id="8" name="Rounded Rectangle 7"/>
          <p:cNvSpPr/>
          <p:nvPr/>
        </p:nvSpPr>
        <p:spPr>
          <a:xfrm>
            <a:off x="518715" y="3371850"/>
            <a:ext cx="1681480" cy="1101725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1332919"/>
              <a:satOff val="-4829"/>
              <a:lumOff val="72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81000" y="4749006"/>
            <a:ext cx="8407400" cy="1377156"/>
          </a:xfrm>
          <a:custGeom>
            <a:avLst/>
            <a:gdLst>
              <a:gd name="connsiteX0" fmla="*/ 0 w 8407400"/>
              <a:gd name="connsiteY0" fmla="*/ 137716 h 1377156"/>
              <a:gd name="connsiteX1" fmla="*/ 137716 w 8407400"/>
              <a:gd name="connsiteY1" fmla="*/ 0 h 1377156"/>
              <a:gd name="connsiteX2" fmla="*/ 8269684 w 8407400"/>
              <a:gd name="connsiteY2" fmla="*/ 0 h 1377156"/>
              <a:gd name="connsiteX3" fmla="*/ 8407400 w 8407400"/>
              <a:gd name="connsiteY3" fmla="*/ 137716 h 1377156"/>
              <a:gd name="connsiteX4" fmla="*/ 8407400 w 8407400"/>
              <a:gd name="connsiteY4" fmla="*/ 1239440 h 1377156"/>
              <a:gd name="connsiteX5" fmla="*/ 8269684 w 8407400"/>
              <a:gd name="connsiteY5" fmla="*/ 1377156 h 1377156"/>
              <a:gd name="connsiteX6" fmla="*/ 137716 w 8407400"/>
              <a:gd name="connsiteY6" fmla="*/ 1377156 h 1377156"/>
              <a:gd name="connsiteX7" fmla="*/ 0 w 8407400"/>
              <a:gd name="connsiteY7" fmla="*/ 1239440 h 1377156"/>
              <a:gd name="connsiteX8" fmla="*/ 0 w 8407400"/>
              <a:gd name="connsiteY8" fmla="*/ 137716 h 13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7400" h="1377156">
                <a:moveTo>
                  <a:pt x="0" y="137716"/>
                </a:moveTo>
                <a:cubicBezTo>
                  <a:pt x="0" y="61658"/>
                  <a:pt x="61658" y="0"/>
                  <a:pt x="137716" y="0"/>
                </a:cubicBezTo>
                <a:lnTo>
                  <a:pt x="8269684" y="0"/>
                </a:lnTo>
                <a:cubicBezTo>
                  <a:pt x="8345742" y="0"/>
                  <a:pt x="8407400" y="61658"/>
                  <a:pt x="8407400" y="137716"/>
                </a:cubicBezTo>
                <a:lnTo>
                  <a:pt x="8407400" y="1239440"/>
                </a:lnTo>
                <a:cubicBezTo>
                  <a:pt x="8407400" y="1315498"/>
                  <a:pt x="8345742" y="1377156"/>
                  <a:pt x="8269684" y="1377156"/>
                </a:cubicBezTo>
                <a:lnTo>
                  <a:pt x="137716" y="1377156"/>
                </a:lnTo>
                <a:cubicBezTo>
                  <a:pt x="61658" y="1377156"/>
                  <a:pt x="0" y="1315498"/>
                  <a:pt x="0" y="1239440"/>
                </a:cubicBezTo>
                <a:lnTo>
                  <a:pt x="0" y="1377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519944"/>
              <a:satOff val="-36129"/>
              <a:lumOff val="15099"/>
              <a:alphaOff val="0"/>
            </a:schemeClr>
          </a:fillRef>
          <a:effectRef idx="0">
            <a:schemeClr val="accent4">
              <a:hueOff val="-3519944"/>
              <a:satOff val="-36129"/>
              <a:lumOff val="150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5875" tIns="106680" rIns="106681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kern="1200" dirty="0" smtClean="0"/>
              <a:t>Community pharmacist reviews patient</a:t>
            </a:r>
            <a:endParaRPr lang="en-GB" sz="2800" kern="1200" dirty="0"/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2200" dirty="0"/>
              <a:t>Risk 2: </a:t>
            </a:r>
            <a:r>
              <a:rPr lang="en-GB" sz="2200" dirty="0" smtClean="0"/>
              <a:t>discharge MUR</a:t>
            </a:r>
            <a:endParaRPr lang="en-GB" sz="2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dirty="0" smtClean="0"/>
              <a:t>Risk 3/4: domiciliary review</a:t>
            </a:r>
            <a:endParaRPr lang="en-GB" sz="2200" kern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518715" y="4886722"/>
            <a:ext cx="1681480" cy="1101725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2665837"/>
              <a:satOff val="-9658"/>
              <a:lumOff val="144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follow-up post-discharge: moderate/high risk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1000" y="1719263"/>
            <a:ext cx="7146290" cy="1322070"/>
          </a:xfrm>
          <a:custGeom>
            <a:avLst/>
            <a:gdLst>
              <a:gd name="connsiteX0" fmla="*/ 0 w 7146290"/>
              <a:gd name="connsiteY0" fmla="*/ 132207 h 1322070"/>
              <a:gd name="connsiteX1" fmla="*/ 132207 w 7146290"/>
              <a:gd name="connsiteY1" fmla="*/ 0 h 1322070"/>
              <a:gd name="connsiteX2" fmla="*/ 7014083 w 7146290"/>
              <a:gd name="connsiteY2" fmla="*/ 0 h 1322070"/>
              <a:gd name="connsiteX3" fmla="*/ 7146290 w 7146290"/>
              <a:gd name="connsiteY3" fmla="*/ 132207 h 1322070"/>
              <a:gd name="connsiteX4" fmla="*/ 7146290 w 7146290"/>
              <a:gd name="connsiteY4" fmla="*/ 1189863 h 1322070"/>
              <a:gd name="connsiteX5" fmla="*/ 7014083 w 7146290"/>
              <a:gd name="connsiteY5" fmla="*/ 1322070 h 1322070"/>
              <a:gd name="connsiteX6" fmla="*/ 132207 w 7146290"/>
              <a:gd name="connsiteY6" fmla="*/ 1322070 h 1322070"/>
              <a:gd name="connsiteX7" fmla="*/ 0 w 7146290"/>
              <a:gd name="connsiteY7" fmla="*/ 1189863 h 1322070"/>
              <a:gd name="connsiteX8" fmla="*/ 0 w 7146290"/>
              <a:gd name="connsiteY8" fmla="*/ 132207 h 132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6290" h="1322070">
                <a:moveTo>
                  <a:pt x="0" y="132207"/>
                </a:moveTo>
                <a:cubicBezTo>
                  <a:pt x="0" y="59191"/>
                  <a:pt x="59191" y="0"/>
                  <a:pt x="132207" y="0"/>
                </a:cubicBezTo>
                <a:lnTo>
                  <a:pt x="7014083" y="0"/>
                </a:lnTo>
                <a:cubicBezTo>
                  <a:pt x="7087099" y="0"/>
                  <a:pt x="7146290" y="59191"/>
                  <a:pt x="7146290" y="132207"/>
                </a:cubicBezTo>
                <a:lnTo>
                  <a:pt x="7146290" y="1189863"/>
                </a:lnTo>
                <a:cubicBezTo>
                  <a:pt x="7146290" y="1262879"/>
                  <a:pt x="7087099" y="1322070"/>
                  <a:pt x="7014083" y="1322070"/>
                </a:cubicBezTo>
                <a:lnTo>
                  <a:pt x="132207" y="1322070"/>
                </a:lnTo>
                <a:cubicBezTo>
                  <a:pt x="59191" y="1322070"/>
                  <a:pt x="0" y="1262879"/>
                  <a:pt x="0" y="1189863"/>
                </a:cubicBezTo>
                <a:lnTo>
                  <a:pt x="0" y="1322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692" tIns="179692" rIns="1528865" bIns="179692" numCol="1" spcCol="1270" anchor="ctr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700" kern="1200" dirty="0" smtClean="0"/>
              <a:t>Arrange follow-up as appropriate</a:t>
            </a:r>
            <a:endParaRPr lang="en-GB" sz="3700" kern="1200" dirty="0"/>
          </a:p>
        </p:txBody>
      </p:sp>
      <p:sp>
        <p:nvSpPr>
          <p:cNvPr id="6" name="Freeform 5"/>
          <p:cNvSpPr/>
          <p:nvPr/>
        </p:nvSpPr>
        <p:spPr>
          <a:xfrm>
            <a:off x="1011554" y="3261677"/>
            <a:ext cx="7146290" cy="1322070"/>
          </a:xfrm>
          <a:custGeom>
            <a:avLst/>
            <a:gdLst>
              <a:gd name="connsiteX0" fmla="*/ 0 w 7146290"/>
              <a:gd name="connsiteY0" fmla="*/ 132207 h 1322070"/>
              <a:gd name="connsiteX1" fmla="*/ 132207 w 7146290"/>
              <a:gd name="connsiteY1" fmla="*/ 0 h 1322070"/>
              <a:gd name="connsiteX2" fmla="*/ 7014083 w 7146290"/>
              <a:gd name="connsiteY2" fmla="*/ 0 h 1322070"/>
              <a:gd name="connsiteX3" fmla="*/ 7146290 w 7146290"/>
              <a:gd name="connsiteY3" fmla="*/ 132207 h 1322070"/>
              <a:gd name="connsiteX4" fmla="*/ 7146290 w 7146290"/>
              <a:gd name="connsiteY4" fmla="*/ 1189863 h 1322070"/>
              <a:gd name="connsiteX5" fmla="*/ 7014083 w 7146290"/>
              <a:gd name="connsiteY5" fmla="*/ 1322070 h 1322070"/>
              <a:gd name="connsiteX6" fmla="*/ 132207 w 7146290"/>
              <a:gd name="connsiteY6" fmla="*/ 1322070 h 1322070"/>
              <a:gd name="connsiteX7" fmla="*/ 0 w 7146290"/>
              <a:gd name="connsiteY7" fmla="*/ 1189863 h 1322070"/>
              <a:gd name="connsiteX8" fmla="*/ 0 w 7146290"/>
              <a:gd name="connsiteY8" fmla="*/ 132207 h 132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6290" h="1322070">
                <a:moveTo>
                  <a:pt x="0" y="132207"/>
                </a:moveTo>
                <a:cubicBezTo>
                  <a:pt x="0" y="59191"/>
                  <a:pt x="59191" y="0"/>
                  <a:pt x="132207" y="0"/>
                </a:cubicBezTo>
                <a:lnTo>
                  <a:pt x="7014083" y="0"/>
                </a:lnTo>
                <a:cubicBezTo>
                  <a:pt x="7087099" y="0"/>
                  <a:pt x="7146290" y="59191"/>
                  <a:pt x="7146290" y="132207"/>
                </a:cubicBezTo>
                <a:lnTo>
                  <a:pt x="7146290" y="1189863"/>
                </a:lnTo>
                <a:cubicBezTo>
                  <a:pt x="7146290" y="1262879"/>
                  <a:pt x="7087099" y="1322070"/>
                  <a:pt x="7014083" y="1322070"/>
                </a:cubicBezTo>
                <a:lnTo>
                  <a:pt x="132207" y="1322070"/>
                </a:lnTo>
                <a:cubicBezTo>
                  <a:pt x="59191" y="1322070"/>
                  <a:pt x="0" y="1262879"/>
                  <a:pt x="0" y="1189863"/>
                </a:cubicBezTo>
                <a:lnTo>
                  <a:pt x="0" y="1322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759972"/>
              <a:satOff val="-18065"/>
              <a:lumOff val="7550"/>
              <a:alphaOff val="0"/>
            </a:schemeClr>
          </a:fillRef>
          <a:effectRef idx="0">
            <a:schemeClr val="accent4">
              <a:hueOff val="-1759972"/>
              <a:satOff val="-18065"/>
              <a:lumOff val="75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692" tIns="179692" rIns="1669593" bIns="179692" numCol="1" spcCol="1270" anchor="ctr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700" kern="1200" smtClean="0"/>
              <a:t>Implement solutions</a:t>
            </a:r>
            <a:endParaRPr lang="en-GB" sz="3700" kern="1200" dirty="0"/>
          </a:p>
        </p:txBody>
      </p:sp>
      <p:sp>
        <p:nvSpPr>
          <p:cNvPr id="7" name="Freeform 6"/>
          <p:cNvSpPr/>
          <p:nvPr/>
        </p:nvSpPr>
        <p:spPr>
          <a:xfrm>
            <a:off x="1642109" y="4804092"/>
            <a:ext cx="7146290" cy="1322070"/>
          </a:xfrm>
          <a:custGeom>
            <a:avLst/>
            <a:gdLst>
              <a:gd name="connsiteX0" fmla="*/ 0 w 7146290"/>
              <a:gd name="connsiteY0" fmla="*/ 132207 h 1322070"/>
              <a:gd name="connsiteX1" fmla="*/ 132207 w 7146290"/>
              <a:gd name="connsiteY1" fmla="*/ 0 h 1322070"/>
              <a:gd name="connsiteX2" fmla="*/ 7014083 w 7146290"/>
              <a:gd name="connsiteY2" fmla="*/ 0 h 1322070"/>
              <a:gd name="connsiteX3" fmla="*/ 7146290 w 7146290"/>
              <a:gd name="connsiteY3" fmla="*/ 132207 h 1322070"/>
              <a:gd name="connsiteX4" fmla="*/ 7146290 w 7146290"/>
              <a:gd name="connsiteY4" fmla="*/ 1189863 h 1322070"/>
              <a:gd name="connsiteX5" fmla="*/ 7014083 w 7146290"/>
              <a:gd name="connsiteY5" fmla="*/ 1322070 h 1322070"/>
              <a:gd name="connsiteX6" fmla="*/ 132207 w 7146290"/>
              <a:gd name="connsiteY6" fmla="*/ 1322070 h 1322070"/>
              <a:gd name="connsiteX7" fmla="*/ 0 w 7146290"/>
              <a:gd name="connsiteY7" fmla="*/ 1189863 h 1322070"/>
              <a:gd name="connsiteX8" fmla="*/ 0 w 7146290"/>
              <a:gd name="connsiteY8" fmla="*/ 132207 h 132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6290" h="1322070">
                <a:moveTo>
                  <a:pt x="0" y="132207"/>
                </a:moveTo>
                <a:cubicBezTo>
                  <a:pt x="0" y="59191"/>
                  <a:pt x="59191" y="0"/>
                  <a:pt x="132207" y="0"/>
                </a:cubicBezTo>
                <a:lnTo>
                  <a:pt x="7014083" y="0"/>
                </a:lnTo>
                <a:cubicBezTo>
                  <a:pt x="7087099" y="0"/>
                  <a:pt x="7146290" y="59191"/>
                  <a:pt x="7146290" y="132207"/>
                </a:cubicBezTo>
                <a:lnTo>
                  <a:pt x="7146290" y="1189863"/>
                </a:lnTo>
                <a:cubicBezTo>
                  <a:pt x="7146290" y="1262879"/>
                  <a:pt x="7087099" y="1322070"/>
                  <a:pt x="7014083" y="1322070"/>
                </a:cubicBezTo>
                <a:lnTo>
                  <a:pt x="132207" y="1322070"/>
                </a:lnTo>
                <a:cubicBezTo>
                  <a:pt x="59191" y="1322070"/>
                  <a:pt x="0" y="1262879"/>
                  <a:pt x="0" y="1189863"/>
                </a:cubicBezTo>
                <a:lnTo>
                  <a:pt x="0" y="1322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519944"/>
              <a:satOff val="-36129"/>
              <a:lumOff val="15099"/>
              <a:alphaOff val="0"/>
            </a:schemeClr>
          </a:fillRef>
          <a:effectRef idx="0">
            <a:schemeClr val="accent4">
              <a:hueOff val="-3519944"/>
              <a:satOff val="-36129"/>
              <a:lumOff val="150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692" tIns="179692" rIns="1669593" bIns="179692" numCol="1" spcCol="1270" anchor="ctr" anchorCtr="0">
            <a:noAutofit/>
          </a:bodyPr>
          <a:lstStyle/>
          <a:p>
            <a:pPr lvl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700" kern="1200" dirty="0" smtClean="0"/>
              <a:t>Refer as appropriate</a:t>
            </a:r>
            <a:endParaRPr lang="en-GB" sz="3700" kern="1200" dirty="0"/>
          </a:p>
        </p:txBody>
      </p:sp>
      <p:sp>
        <p:nvSpPr>
          <p:cNvPr id="8" name="Freeform 7"/>
          <p:cNvSpPr/>
          <p:nvPr/>
        </p:nvSpPr>
        <p:spPr>
          <a:xfrm>
            <a:off x="6667944" y="2721832"/>
            <a:ext cx="859345" cy="859345"/>
          </a:xfrm>
          <a:custGeom>
            <a:avLst/>
            <a:gdLst>
              <a:gd name="connsiteX0" fmla="*/ 0 w 859345"/>
              <a:gd name="connsiteY0" fmla="*/ 472640 h 859345"/>
              <a:gd name="connsiteX1" fmla="*/ 193353 w 859345"/>
              <a:gd name="connsiteY1" fmla="*/ 472640 h 859345"/>
              <a:gd name="connsiteX2" fmla="*/ 193353 w 859345"/>
              <a:gd name="connsiteY2" fmla="*/ 0 h 859345"/>
              <a:gd name="connsiteX3" fmla="*/ 665992 w 859345"/>
              <a:gd name="connsiteY3" fmla="*/ 0 h 859345"/>
              <a:gd name="connsiteX4" fmla="*/ 665992 w 859345"/>
              <a:gd name="connsiteY4" fmla="*/ 472640 h 859345"/>
              <a:gd name="connsiteX5" fmla="*/ 859345 w 859345"/>
              <a:gd name="connsiteY5" fmla="*/ 472640 h 859345"/>
              <a:gd name="connsiteX6" fmla="*/ 429673 w 859345"/>
              <a:gd name="connsiteY6" fmla="*/ 859345 h 859345"/>
              <a:gd name="connsiteX7" fmla="*/ 0 w 859345"/>
              <a:gd name="connsiteY7" fmla="*/ 472640 h 85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345" h="859345">
                <a:moveTo>
                  <a:pt x="0" y="472640"/>
                </a:moveTo>
                <a:lnTo>
                  <a:pt x="193353" y="472640"/>
                </a:lnTo>
                <a:lnTo>
                  <a:pt x="193353" y="0"/>
                </a:lnTo>
                <a:lnTo>
                  <a:pt x="665992" y="0"/>
                </a:lnTo>
                <a:lnTo>
                  <a:pt x="665992" y="472640"/>
                </a:lnTo>
                <a:lnTo>
                  <a:pt x="859345" y="472640"/>
                </a:lnTo>
                <a:lnTo>
                  <a:pt x="429673" y="859345"/>
                </a:lnTo>
                <a:lnTo>
                  <a:pt x="0" y="47264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073" tIns="45720" rIns="239073" bIns="25840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600" kern="1200"/>
          </a:p>
        </p:txBody>
      </p:sp>
      <p:sp>
        <p:nvSpPr>
          <p:cNvPr id="9" name="Freeform 8"/>
          <p:cNvSpPr/>
          <p:nvPr/>
        </p:nvSpPr>
        <p:spPr>
          <a:xfrm>
            <a:off x="7298499" y="4255433"/>
            <a:ext cx="859345" cy="859345"/>
          </a:xfrm>
          <a:custGeom>
            <a:avLst/>
            <a:gdLst>
              <a:gd name="connsiteX0" fmla="*/ 0 w 859345"/>
              <a:gd name="connsiteY0" fmla="*/ 472640 h 859345"/>
              <a:gd name="connsiteX1" fmla="*/ 193353 w 859345"/>
              <a:gd name="connsiteY1" fmla="*/ 472640 h 859345"/>
              <a:gd name="connsiteX2" fmla="*/ 193353 w 859345"/>
              <a:gd name="connsiteY2" fmla="*/ 0 h 859345"/>
              <a:gd name="connsiteX3" fmla="*/ 665992 w 859345"/>
              <a:gd name="connsiteY3" fmla="*/ 0 h 859345"/>
              <a:gd name="connsiteX4" fmla="*/ 665992 w 859345"/>
              <a:gd name="connsiteY4" fmla="*/ 472640 h 859345"/>
              <a:gd name="connsiteX5" fmla="*/ 859345 w 859345"/>
              <a:gd name="connsiteY5" fmla="*/ 472640 h 859345"/>
              <a:gd name="connsiteX6" fmla="*/ 429673 w 859345"/>
              <a:gd name="connsiteY6" fmla="*/ 859345 h 859345"/>
              <a:gd name="connsiteX7" fmla="*/ 0 w 859345"/>
              <a:gd name="connsiteY7" fmla="*/ 472640 h 85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345" h="859345">
                <a:moveTo>
                  <a:pt x="0" y="472640"/>
                </a:moveTo>
                <a:lnTo>
                  <a:pt x="193353" y="472640"/>
                </a:lnTo>
                <a:lnTo>
                  <a:pt x="193353" y="0"/>
                </a:lnTo>
                <a:lnTo>
                  <a:pt x="665992" y="0"/>
                </a:lnTo>
                <a:lnTo>
                  <a:pt x="665992" y="472640"/>
                </a:lnTo>
                <a:lnTo>
                  <a:pt x="859345" y="472640"/>
                </a:lnTo>
                <a:lnTo>
                  <a:pt x="429673" y="859345"/>
                </a:lnTo>
                <a:lnTo>
                  <a:pt x="0" y="47264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2615671"/>
              <a:satOff val="-9408"/>
              <a:lumOff val="1029"/>
              <a:alphaOff val="0"/>
            </a:schemeClr>
          </a:lnRef>
          <a:fillRef idx="1">
            <a:schemeClr val="accent4">
              <a:tint val="40000"/>
              <a:alpha val="90000"/>
              <a:hueOff val="-2615671"/>
              <a:satOff val="-9408"/>
              <a:lumOff val="1029"/>
              <a:alphaOff val="0"/>
            </a:schemeClr>
          </a:fillRef>
          <a:effectRef idx="0">
            <a:schemeClr val="accent4">
              <a:tint val="40000"/>
              <a:alpha val="90000"/>
              <a:hueOff val="-2615671"/>
              <a:satOff val="-9408"/>
              <a:lumOff val="102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073" tIns="45720" rIns="239073" bIns="25840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600" kern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following review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Admissions to St Mary’s per annum: </a:t>
            </a:r>
            <a:r>
              <a:rPr lang="en-GB" dirty="0" smtClean="0">
                <a:latin typeface="Arial"/>
                <a:cs typeface="Arial"/>
              </a:rPr>
              <a:t>≈25,000</a:t>
            </a:r>
            <a:endParaRPr lang="en-GB" dirty="0" smtClean="0"/>
          </a:p>
          <a:p>
            <a:r>
              <a:rPr lang="en-GB" dirty="0" smtClean="0"/>
              <a:t>Medical admissions to St Mary’s per annum: </a:t>
            </a:r>
            <a:r>
              <a:rPr lang="en-GB" dirty="0" smtClean="0">
                <a:latin typeface="Arial"/>
                <a:cs typeface="Arial"/>
              </a:rPr>
              <a:t>≈7,000</a:t>
            </a:r>
          </a:p>
          <a:p>
            <a:r>
              <a:rPr lang="en-GB" dirty="0" smtClean="0">
                <a:latin typeface="Arial"/>
                <a:cs typeface="Arial"/>
              </a:rPr>
              <a:t>MUR allowance = 400 per pharmacy x 30 = 12,000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 err="1" smtClean="0">
                <a:latin typeface="Arial"/>
                <a:cs typeface="Arial"/>
              </a:rPr>
              <a:t>Reablement</a:t>
            </a:r>
            <a:r>
              <a:rPr lang="en-GB" dirty="0" smtClean="0">
                <a:latin typeface="Arial"/>
                <a:cs typeface="Arial"/>
              </a:rPr>
              <a:t> service referrals per annum: ≈100</a:t>
            </a:r>
          </a:p>
          <a:p>
            <a:r>
              <a:rPr lang="en-GB" dirty="0" smtClean="0">
                <a:latin typeface="Arial"/>
                <a:cs typeface="Arial"/>
              </a:rPr>
              <a:t>Motive referrals for domiciliary review per annum: </a:t>
            </a:r>
            <a:r>
              <a:rPr lang="en-GB" dirty="0">
                <a:latin typeface="Arial"/>
                <a:cs typeface="Arial"/>
              </a:rPr>
              <a:t>≈ </a:t>
            </a:r>
            <a:r>
              <a:rPr lang="en-GB" dirty="0" smtClean="0">
                <a:latin typeface="Arial"/>
                <a:cs typeface="Arial"/>
              </a:rPr>
              <a:t>200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  <a:latin typeface="Arial"/>
                <a:cs typeface="Arial"/>
              </a:rPr>
              <a:t>1 referral / 2 months / pharmacy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Motive referrals for discharge MUR per annum: ≈3,500</a:t>
            </a:r>
          </a:p>
          <a:p>
            <a:pPr lvl="1"/>
            <a:r>
              <a:rPr lang="en-GB" b="1" smtClean="0">
                <a:solidFill>
                  <a:srgbClr val="FF0000"/>
                </a:solidFill>
                <a:latin typeface="Arial"/>
                <a:cs typeface="Arial"/>
              </a:rPr>
              <a:t>2 referrals / week / pharmacy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many patients?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13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Is this a service you would like to participate in?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What </a:t>
            </a:r>
            <a:r>
              <a:rPr lang="en-GB" sz="2400" dirty="0"/>
              <a:t>services should community </a:t>
            </a:r>
            <a:r>
              <a:rPr lang="en-GB" sz="2400" dirty="0" smtClean="0"/>
              <a:t>pharmacists </a:t>
            </a:r>
            <a:r>
              <a:rPr lang="en-GB" sz="2400" dirty="0"/>
              <a:t>perform?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What information should community </a:t>
            </a:r>
            <a:r>
              <a:rPr lang="en-GB" sz="2400" dirty="0" smtClean="0"/>
              <a:t>pharmacists </a:t>
            </a:r>
            <a:r>
              <a:rPr lang="en-GB" sz="2400" dirty="0"/>
              <a:t>record</a:t>
            </a:r>
            <a:r>
              <a:rPr lang="en-GB" sz="24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What information should you give to GPs?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What sort of feedback would you like (patient specific vs summary data</a:t>
            </a:r>
            <a:r>
              <a:rPr lang="en-GB" sz="2400" dirty="0" smtClean="0"/>
              <a:t>)?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What level of remuneration would be acceptable for a domiciliary visit?</a:t>
            </a: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6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1719072"/>
            <a:ext cx="4536504" cy="487828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Where patient being discharged to &amp; home circumstances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Non-prescription medication usage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Patient’s cognitive ability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Who manages medicines at home?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Concerns re. remembering medicines?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719072"/>
            <a:ext cx="4038600" cy="487828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Patient ability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Hearing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Mobility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Dexterity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Swallowing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Vision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Adherence and patients’ concerns about medicines</a:t>
            </a:r>
          </a:p>
          <a:p>
            <a:pPr>
              <a:spcBef>
                <a:spcPts val="1200"/>
              </a:spcBef>
              <a:buNone/>
            </a:pPr>
            <a:r>
              <a:rPr lang="en-GB" dirty="0" smtClean="0">
                <a:sym typeface="Wingdings"/>
                <a:hlinkClick r:id="rId2" action="ppaction://hlinksldjump"/>
              </a:rPr>
              <a:t>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Hospital pharmacy assessment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Physical impairment</a:t>
            </a:r>
          </a:p>
          <a:p>
            <a:r>
              <a:rPr lang="en-GB" sz="3200" dirty="0" smtClean="0"/>
              <a:t>High risk medicines</a:t>
            </a:r>
          </a:p>
          <a:p>
            <a:r>
              <a:rPr lang="en-GB" sz="3200" dirty="0" smtClean="0"/>
              <a:t>Known adherence issues</a:t>
            </a:r>
          </a:p>
          <a:p>
            <a:r>
              <a:rPr lang="en-GB" sz="3200" dirty="0" smtClean="0"/>
              <a:t>Cognitive impairment</a:t>
            </a:r>
          </a:p>
          <a:p>
            <a:r>
              <a:rPr lang="en-GB" sz="3200" dirty="0" smtClean="0"/>
              <a:t>Disease exacerbation</a:t>
            </a:r>
          </a:p>
          <a:p>
            <a:r>
              <a:rPr lang="en-GB" sz="3200" dirty="0" smtClean="0"/>
              <a:t>Adherence support</a:t>
            </a:r>
          </a:p>
          <a:p>
            <a:r>
              <a:rPr lang="en-GB" sz="3200" dirty="0" smtClean="0"/>
              <a:t>Societal/social issues</a:t>
            </a:r>
          </a:p>
          <a:p>
            <a:r>
              <a:rPr lang="en-GB" sz="3200" dirty="0" smtClean="0"/>
              <a:t>Other problems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PREVENT criteria for MRP risk assessment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105400" y="1719263"/>
            <a:ext cx="4038600" cy="44069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2314600" cy="639762"/>
          </a:xfrm>
        </p:spPr>
        <p:txBody>
          <a:bodyPr/>
          <a:lstStyle/>
          <a:p>
            <a:pPr algn="l"/>
            <a:r>
              <a:rPr lang="en-GB" b="1" dirty="0" smtClean="0"/>
              <a:t>Risk level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2420888"/>
            <a:ext cx="4040188" cy="4176464"/>
          </a:xfrm>
        </p:spPr>
        <p:txBody>
          <a:bodyPr>
            <a:normAutofit/>
          </a:bodyPr>
          <a:lstStyle/>
          <a:p>
            <a:r>
              <a:rPr lang="en-GB" dirty="0" smtClean="0"/>
              <a:t>1: No/Low</a:t>
            </a:r>
          </a:p>
          <a:p>
            <a:endParaRPr lang="en-GB" dirty="0" smtClean="0"/>
          </a:p>
          <a:p>
            <a:r>
              <a:rPr lang="en-GB" dirty="0" smtClean="0"/>
              <a:t>2: Moderate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3: High</a:t>
            </a:r>
          </a:p>
          <a:p>
            <a:pPr>
              <a:buNone/>
            </a:pPr>
            <a:endParaRPr lang="en-GB" dirty="0" smtClean="0"/>
          </a:p>
          <a:p>
            <a:endParaRPr lang="en-GB" sz="1600" dirty="0" smtClean="0"/>
          </a:p>
          <a:p>
            <a:r>
              <a:rPr lang="en-GB" dirty="0" smtClean="0"/>
              <a:t>4: Very high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2771799" y="1722438"/>
            <a:ext cx="5915001" cy="639762"/>
          </a:xfrm>
        </p:spPr>
        <p:txBody>
          <a:bodyPr/>
          <a:lstStyle/>
          <a:p>
            <a:pPr algn="l"/>
            <a:r>
              <a:rPr lang="en-GB" b="1" dirty="0" smtClean="0"/>
              <a:t>Referral path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9793" y="2438399"/>
            <a:ext cx="5987008" cy="4230961"/>
          </a:xfrm>
        </p:spPr>
        <p:txBody>
          <a:bodyPr>
            <a:normAutofit/>
          </a:bodyPr>
          <a:lstStyle/>
          <a:p>
            <a:r>
              <a:rPr lang="en-GB" dirty="0" smtClean="0"/>
              <a:t>Information only to CP</a:t>
            </a:r>
          </a:p>
          <a:p>
            <a:endParaRPr lang="en-GB" dirty="0" smtClean="0"/>
          </a:p>
          <a:p>
            <a:r>
              <a:rPr lang="en-GB" dirty="0" smtClean="0"/>
              <a:t>Telephone from Hub + Discharge MUR referral + information</a:t>
            </a:r>
          </a:p>
          <a:p>
            <a:endParaRPr lang="en-GB" dirty="0" smtClean="0"/>
          </a:p>
          <a:p>
            <a:r>
              <a:rPr lang="en-GB" dirty="0" smtClean="0"/>
              <a:t>Telephone from Hub + domiciliary referral + information</a:t>
            </a:r>
          </a:p>
          <a:p>
            <a:endParaRPr lang="en-GB" dirty="0" smtClean="0"/>
          </a:p>
          <a:p>
            <a:r>
              <a:rPr lang="en-GB" dirty="0" smtClean="0"/>
              <a:t>Telephone from Hub + domiciliary + information + alert other services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stratification</a:t>
            </a:r>
            <a:r>
              <a:rPr lang="en-GB" dirty="0" smtClean="0">
                <a:sym typeface="Wingdings"/>
              </a:rPr>
              <a:t>  </a:t>
            </a:r>
            <a:r>
              <a:rPr lang="en-GB" dirty="0" smtClean="0">
                <a:sym typeface="Wingdings"/>
                <a:hlinkClick r:id="rId2" action="ppaction://hlinksldjump"/>
              </a:rPr>
              <a:t>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668614" y="2846007"/>
            <a:ext cx="540789" cy="91440"/>
          </a:xfrm>
          <a:custGeom>
            <a:avLst/>
            <a:gdLst>
              <a:gd name="connsiteX0" fmla="*/ 0 w 540789"/>
              <a:gd name="connsiteY0" fmla="*/ 45720 h 91440"/>
              <a:gd name="connsiteX1" fmla="*/ 540789 w 540789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789" h="91440">
                <a:moveTo>
                  <a:pt x="0" y="45720"/>
                </a:moveTo>
                <a:lnTo>
                  <a:pt x="540789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8810" tIns="42863" rIns="268810" bIns="428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kern="1200"/>
          </a:p>
        </p:txBody>
      </p:sp>
      <p:sp>
        <p:nvSpPr>
          <p:cNvPr id="8" name="Freeform 7"/>
          <p:cNvSpPr/>
          <p:nvPr/>
        </p:nvSpPr>
        <p:spPr>
          <a:xfrm>
            <a:off x="186111" y="2146436"/>
            <a:ext cx="2484303" cy="1490581"/>
          </a:xfrm>
          <a:custGeom>
            <a:avLst/>
            <a:gdLst>
              <a:gd name="connsiteX0" fmla="*/ 0 w 2484303"/>
              <a:gd name="connsiteY0" fmla="*/ 0 h 1490581"/>
              <a:gd name="connsiteX1" fmla="*/ 2484303 w 2484303"/>
              <a:gd name="connsiteY1" fmla="*/ 0 h 1490581"/>
              <a:gd name="connsiteX2" fmla="*/ 2484303 w 2484303"/>
              <a:gd name="connsiteY2" fmla="*/ 1490581 h 1490581"/>
              <a:gd name="connsiteX3" fmla="*/ 0 w 2484303"/>
              <a:gd name="connsiteY3" fmla="*/ 1490581 h 1490581"/>
              <a:gd name="connsiteX4" fmla="*/ 0 w 2484303"/>
              <a:gd name="connsiteY4" fmla="*/ 0 h 14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303" h="1490581">
                <a:moveTo>
                  <a:pt x="0" y="0"/>
                </a:moveTo>
                <a:lnTo>
                  <a:pt x="2484303" y="0"/>
                </a:lnTo>
                <a:lnTo>
                  <a:pt x="2484303" y="1490581"/>
                </a:lnTo>
                <a:lnTo>
                  <a:pt x="0" y="149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Referral from social services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(441 Patients)</a:t>
            </a:r>
            <a:endParaRPr lang="en-GB" sz="1500" kern="1200" dirty="0"/>
          </a:p>
        </p:txBody>
      </p:sp>
      <p:sp>
        <p:nvSpPr>
          <p:cNvPr id="9" name="Freeform 8"/>
          <p:cNvSpPr/>
          <p:nvPr/>
        </p:nvSpPr>
        <p:spPr>
          <a:xfrm>
            <a:off x="5724307" y="2846007"/>
            <a:ext cx="540789" cy="91440"/>
          </a:xfrm>
          <a:custGeom>
            <a:avLst/>
            <a:gdLst>
              <a:gd name="connsiteX0" fmla="*/ 0 w 540789"/>
              <a:gd name="connsiteY0" fmla="*/ 45720 h 91440"/>
              <a:gd name="connsiteX1" fmla="*/ 540789 w 540789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789" h="91440">
                <a:moveTo>
                  <a:pt x="0" y="45720"/>
                </a:moveTo>
                <a:lnTo>
                  <a:pt x="540789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8810" tIns="42863" rIns="268810" bIns="428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kern="1200"/>
          </a:p>
        </p:txBody>
      </p:sp>
      <p:sp>
        <p:nvSpPr>
          <p:cNvPr id="10" name="Freeform 9"/>
          <p:cNvSpPr/>
          <p:nvPr/>
        </p:nvSpPr>
        <p:spPr>
          <a:xfrm>
            <a:off x="3241804" y="2146436"/>
            <a:ext cx="2484303" cy="1490581"/>
          </a:xfrm>
          <a:custGeom>
            <a:avLst/>
            <a:gdLst>
              <a:gd name="connsiteX0" fmla="*/ 0 w 2484303"/>
              <a:gd name="connsiteY0" fmla="*/ 0 h 1490581"/>
              <a:gd name="connsiteX1" fmla="*/ 2484303 w 2484303"/>
              <a:gd name="connsiteY1" fmla="*/ 0 h 1490581"/>
              <a:gd name="connsiteX2" fmla="*/ 2484303 w 2484303"/>
              <a:gd name="connsiteY2" fmla="*/ 1490581 h 1490581"/>
              <a:gd name="connsiteX3" fmla="*/ 0 w 2484303"/>
              <a:gd name="connsiteY3" fmla="*/ 1490581 h 1490581"/>
              <a:gd name="connsiteX4" fmla="*/ 0 w 2484303"/>
              <a:gd name="connsiteY4" fmla="*/ 0 h 14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303" h="1490581">
                <a:moveTo>
                  <a:pt x="0" y="0"/>
                </a:moveTo>
                <a:lnTo>
                  <a:pt x="2484303" y="0"/>
                </a:lnTo>
                <a:lnTo>
                  <a:pt x="2484303" y="1490581"/>
                </a:lnTo>
                <a:lnTo>
                  <a:pt x="0" y="149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Patient assessed by pharmacist/technician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>
                <a:hlinkClick r:id="rId2" action="ppaction://hlinksldjump"/>
              </a:rPr>
              <a:t>30 min sit down visit</a:t>
            </a:r>
            <a:endParaRPr lang="en-GB" sz="15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428263" y="3635218"/>
            <a:ext cx="6111385" cy="540789"/>
          </a:xfrm>
          <a:custGeom>
            <a:avLst/>
            <a:gdLst>
              <a:gd name="connsiteX0" fmla="*/ 6111385 w 6111385"/>
              <a:gd name="connsiteY0" fmla="*/ 0 h 540789"/>
              <a:gd name="connsiteX1" fmla="*/ 6111385 w 6111385"/>
              <a:gd name="connsiteY1" fmla="*/ 287494 h 540789"/>
              <a:gd name="connsiteX2" fmla="*/ 0 w 6111385"/>
              <a:gd name="connsiteY2" fmla="*/ 287494 h 540789"/>
              <a:gd name="connsiteX3" fmla="*/ 0 w 6111385"/>
              <a:gd name="connsiteY3" fmla="*/ 540789 h 54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1385" h="540789">
                <a:moveTo>
                  <a:pt x="6111385" y="0"/>
                </a:moveTo>
                <a:lnTo>
                  <a:pt x="6111385" y="287494"/>
                </a:lnTo>
                <a:lnTo>
                  <a:pt x="0" y="287494"/>
                </a:lnTo>
                <a:lnTo>
                  <a:pt x="0" y="540789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4942" tIns="267538" rIns="2914942" bIns="26753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kern="1200"/>
          </a:p>
        </p:txBody>
      </p:sp>
      <p:sp>
        <p:nvSpPr>
          <p:cNvPr id="12" name="Freeform 11"/>
          <p:cNvSpPr/>
          <p:nvPr/>
        </p:nvSpPr>
        <p:spPr>
          <a:xfrm>
            <a:off x="6297497" y="2146436"/>
            <a:ext cx="2484303" cy="1490581"/>
          </a:xfrm>
          <a:custGeom>
            <a:avLst/>
            <a:gdLst>
              <a:gd name="connsiteX0" fmla="*/ 0 w 2484303"/>
              <a:gd name="connsiteY0" fmla="*/ 0 h 1490581"/>
              <a:gd name="connsiteX1" fmla="*/ 2484303 w 2484303"/>
              <a:gd name="connsiteY1" fmla="*/ 0 h 1490581"/>
              <a:gd name="connsiteX2" fmla="*/ 2484303 w 2484303"/>
              <a:gd name="connsiteY2" fmla="*/ 1490581 h 1490581"/>
              <a:gd name="connsiteX3" fmla="*/ 0 w 2484303"/>
              <a:gd name="connsiteY3" fmla="*/ 1490581 h 1490581"/>
              <a:gd name="connsiteX4" fmla="*/ 0 w 2484303"/>
              <a:gd name="connsiteY4" fmla="*/ 0 h 14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303" h="1490581">
                <a:moveTo>
                  <a:pt x="0" y="0"/>
                </a:moveTo>
                <a:lnTo>
                  <a:pt x="2484303" y="0"/>
                </a:lnTo>
                <a:lnTo>
                  <a:pt x="2484303" y="1490581"/>
                </a:lnTo>
                <a:lnTo>
                  <a:pt x="0" y="149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Patients’ details manually entered onto ESMAQ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(297 patients)</a:t>
            </a:r>
            <a:endParaRPr lang="en-GB" sz="15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2668614" y="4907978"/>
            <a:ext cx="540789" cy="91440"/>
          </a:xfrm>
          <a:custGeom>
            <a:avLst/>
            <a:gdLst>
              <a:gd name="connsiteX0" fmla="*/ 0 w 540789"/>
              <a:gd name="connsiteY0" fmla="*/ 45720 h 91440"/>
              <a:gd name="connsiteX1" fmla="*/ 540789 w 540789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789" h="91440">
                <a:moveTo>
                  <a:pt x="0" y="45720"/>
                </a:moveTo>
                <a:lnTo>
                  <a:pt x="540789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8810" tIns="42863" rIns="268810" bIns="428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kern="1200"/>
          </a:p>
        </p:txBody>
      </p:sp>
      <p:sp>
        <p:nvSpPr>
          <p:cNvPr id="14" name="Freeform 13"/>
          <p:cNvSpPr/>
          <p:nvPr/>
        </p:nvSpPr>
        <p:spPr>
          <a:xfrm>
            <a:off x="186111" y="4208407"/>
            <a:ext cx="2484303" cy="1490581"/>
          </a:xfrm>
          <a:custGeom>
            <a:avLst/>
            <a:gdLst>
              <a:gd name="connsiteX0" fmla="*/ 0 w 2484303"/>
              <a:gd name="connsiteY0" fmla="*/ 0 h 1490581"/>
              <a:gd name="connsiteX1" fmla="*/ 2484303 w 2484303"/>
              <a:gd name="connsiteY1" fmla="*/ 0 h 1490581"/>
              <a:gd name="connsiteX2" fmla="*/ 2484303 w 2484303"/>
              <a:gd name="connsiteY2" fmla="*/ 1490581 h 1490581"/>
              <a:gd name="connsiteX3" fmla="*/ 0 w 2484303"/>
              <a:gd name="connsiteY3" fmla="*/ 1490581 h 1490581"/>
              <a:gd name="connsiteX4" fmla="*/ 0 w 2484303"/>
              <a:gd name="connsiteY4" fmla="*/ 0 h 14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303" h="1490581">
                <a:moveTo>
                  <a:pt x="0" y="0"/>
                </a:moveTo>
                <a:lnTo>
                  <a:pt x="2484303" y="0"/>
                </a:lnTo>
                <a:lnTo>
                  <a:pt x="2484303" y="1490581"/>
                </a:lnTo>
                <a:lnTo>
                  <a:pt x="0" y="149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Documentation emailed to Pinnacle (441 Pts):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Social services referral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HP assessment form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TTO form</a:t>
            </a:r>
          </a:p>
        </p:txBody>
      </p:sp>
      <p:sp>
        <p:nvSpPr>
          <p:cNvPr id="15" name="Freeform 14"/>
          <p:cNvSpPr/>
          <p:nvPr/>
        </p:nvSpPr>
        <p:spPr>
          <a:xfrm>
            <a:off x="5724307" y="4907978"/>
            <a:ext cx="540789" cy="91440"/>
          </a:xfrm>
          <a:custGeom>
            <a:avLst/>
            <a:gdLst>
              <a:gd name="connsiteX0" fmla="*/ 0 w 540789"/>
              <a:gd name="connsiteY0" fmla="*/ 45720 h 91440"/>
              <a:gd name="connsiteX1" fmla="*/ 540789 w 540789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789" h="91440">
                <a:moveTo>
                  <a:pt x="0" y="45720"/>
                </a:moveTo>
                <a:lnTo>
                  <a:pt x="540789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8810" tIns="42863" rIns="268810" bIns="428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kern="1200"/>
          </a:p>
        </p:txBody>
      </p:sp>
      <p:sp>
        <p:nvSpPr>
          <p:cNvPr id="16" name="Freeform 15"/>
          <p:cNvSpPr/>
          <p:nvPr/>
        </p:nvSpPr>
        <p:spPr>
          <a:xfrm>
            <a:off x="3241804" y="4208407"/>
            <a:ext cx="2484303" cy="1490581"/>
          </a:xfrm>
          <a:custGeom>
            <a:avLst/>
            <a:gdLst>
              <a:gd name="connsiteX0" fmla="*/ 0 w 2484303"/>
              <a:gd name="connsiteY0" fmla="*/ 0 h 1490581"/>
              <a:gd name="connsiteX1" fmla="*/ 2484303 w 2484303"/>
              <a:gd name="connsiteY1" fmla="*/ 0 h 1490581"/>
              <a:gd name="connsiteX2" fmla="*/ 2484303 w 2484303"/>
              <a:gd name="connsiteY2" fmla="*/ 1490581 h 1490581"/>
              <a:gd name="connsiteX3" fmla="*/ 0 w 2484303"/>
              <a:gd name="connsiteY3" fmla="*/ 1490581 h 1490581"/>
              <a:gd name="connsiteX4" fmla="*/ 0 w 2484303"/>
              <a:gd name="connsiteY4" fmla="*/ 0 h 14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303" h="1490581">
                <a:moveTo>
                  <a:pt x="0" y="0"/>
                </a:moveTo>
                <a:lnTo>
                  <a:pt x="2484303" y="0"/>
                </a:lnTo>
                <a:lnTo>
                  <a:pt x="2484303" y="1490581"/>
                </a:lnTo>
                <a:lnTo>
                  <a:pt x="0" y="149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Referral received by Pinnacle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(386 Patients)</a:t>
            </a:r>
            <a:endParaRPr lang="en-GB" sz="15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6297497" y="4208407"/>
            <a:ext cx="2484303" cy="1490581"/>
          </a:xfrm>
          <a:custGeom>
            <a:avLst/>
            <a:gdLst>
              <a:gd name="connsiteX0" fmla="*/ 0 w 2484303"/>
              <a:gd name="connsiteY0" fmla="*/ 0 h 1490581"/>
              <a:gd name="connsiteX1" fmla="*/ 2484303 w 2484303"/>
              <a:gd name="connsiteY1" fmla="*/ 0 h 1490581"/>
              <a:gd name="connsiteX2" fmla="*/ 2484303 w 2484303"/>
              <a:gd name="connsiteY2" fmla="*/ 1490581 h 1490581"/>
              <a:gd name="connsiteX3" fmla="*/ 0 w 2484303"/>
              <a:gd name="connsiteY3" fmla="*/ 1490581 h 1490581"/>
              <a:gd name="connsiteX4" fmla="*/ 0 w 2484303"/>
              <a:gd name="connsiteY4" fmla="*/ 0 h 14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303" h="1490581">
                <a:moveTo>
                  <a:pt x="0" y="0"/>
                </a:moveTo>
                <a:lnTo>
                  <a:pt x="2484303" y="0"/>
                </a:lnTo>
                <a:lnTo>
                  <a:pt x="2484303" y="1490581"/>
                </a:lnTo>
                <a:lnTo>
                  <a:pt x="0" y="149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Referral to community pharmacy (safe haven fax)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(344 Patients)</a:t>
            </a:r>
            <a:endParaRPr lang="en-GB" sz="15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Pharmacy </a:t>
            </a:r>
            <a:r>
              <a:rPr lang="en-GB" dirty="0" err="1" smtClean="0"/>
              <a:t>reablement</a:t>
            </a:r>
            <a:r>
              <a:rPr lang="en-GB" dirty="0" smtClean="0"/>
              <a:t>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4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CP </a:t>
            </a:r>
            <a:r>
              <a:rPr lang="en-GB" dirty="0" smtClean="0"/>
              <a:t>assesses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MUR</a:t>
            </a:r>
          </a:p>
          <a:p>
            <a:pPr lvl="1"/>
            <a:r>
              <a:rPr lang="en-GB" dirty="0"/>
              <a:t>Medicines cabinet check</a:t>
            </a:r>
          </a:p>
          <a:p>
            <a:pPr lvl="1"/>
            <a:r>
              <a:rPr lang="en-GB" dirty="0"/>
              <a:t>Medicines synchronisation</a:t>
            </a:r>
          </a:p>
          <a:p>
            <a:pPr lvl="1"/>
            <a:r>
              <a:rPr lang="en-GB" dirty="0"/>
              <a:t>Medicines information chart</a:t>
            </a:r>
          </a:p>
          <a:p>
            <a:pPr lvl="1"/>
            <a:r>
              <a:rPr lang="en-GB" dirty="0"/>
              <a:t>Capability assessment as per DDA</a:t>
            </a:r>
          </a:p>
          <a:p>
            <a:pPr lvl="1"/>
            <a:r>
              <a:rPr lang="en-GB" dirty="0"/>
              <a:t>Future management of </a:t>
            </a:r>
            <a:r>
              <a:rPr lang="en-GB" dirty="0" smtClean="0"/>
              <a:t>medicines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Needs identified:</a:t>
            </a:r>
            <a:endParaRPr lang="en-GB" dirty="0"/>
          </a:p>
          <a:p>
            <a:pPr lvl="1"/>
            <a:r>
              <a:rPr lang="en-GB" dirty="0"/>
              <a:t>Large print labels</a:t>
            </a:r>
          </a:p>
          <a:p>
            <a:pPr lvl="1"/>
            <a:r>
              <a:rPr lang="en-GB" dirty="0"/>
              <a:t>Easy open caps</a:t>
            </a:r>
          </a:p>
          <a:p>
            <a:pPr lvl="1"/>
            <a:r>
              <a:rPr lang="en-GB" dirty="0"/>
              <a:t>Medicines chart</a:t>
            </a:r>
          </a:p>
          <a:p>
            <a:pPr lvl="1"/>
            <a:r>
              <a:rPr lang="en-GB" dirty="0"/>
              <a:t>Compliance aid</a:t>
            </a:r>
          </a:p>
          <a:p>
            <a:pPr lvl="1"/>
            <a:r>
              <a:rPr lang="en-GB" dirty="0"/>
              <a:t>Managed repeat service</a:t>
            </a:r>
          </a:p>
          <a:p>
            <a:pPr lvl="1"/>
            <a:r>
              <a:rPr lang="en-GB" dirty="0"/>
              <a:t>Delivery Service</a:t>
            </a:r>
          </a:p>
          <a:p>
            <a:pPr lvl="1"/>
            <a:r>
              <a:rPr lang="en-GB" dirty="0"/>
              <a:t>Removal of discontinued medicines</a:t>
            </a:r>
          </a:p>
          <a:p>
            <a:pPr lvl="1"/>
            <a:r>
              <a:rPr lang="en-GB" dirty="0" smtClean="0"/>
              <a:t>Adverse effects</a:t>
            </a:r>
          </a:p>
          <a:p>
            <a:pPr lvl="1"/>
            <a:r>
              <a:rPr lang="en-GB" dirty="0" smtClean="0"/>
              <a:t>Patient confusion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Visit 1 by </a:t>
            </a:r>
            <a:r>
              <a:rPr lang="en-GB" dirty="0"/>
              <a:t>community </a:t>
            </a:r>
            <a:r>
              <a:rPr lang="en-GB" dirty="0" smtClean="0"/>
              <a:t>pharmacist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6185629"/>
            <a:ext cx="600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 action="ppaction://hlinksldjump"/>
              </a:rPr>
              <a:t>CP and patient agree whether 2</a:t>
            </a:r>
            <a:r>
              <a:rPr lang="en-GB" baseline="30000" dirty="0" smtClean="0">
                <a:hlinkClick r:id="rId3" action="ppaction://hlinksldjump"/>
              </a:rPr>
              <a:t>nd</a:t>
            </a:r>
            <a:r>
              <a:rPr lang="en-GB" dirty="0" smtClean="0">
                <a:hlinkClick r:id="rId3" action="ppaction://hlinksldjump"/>
              </a:rPr>
              <a:t> visit necessary (5 weeks)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518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1719072"/>
            <a:ext cx="4330824" cy="440740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CP assesses: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Self-reported adherence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Adherence issues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None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Patient Belief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Medicine Concordance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Formulation Inappropriate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Side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9992" y="1719072"/>
            <a:ext cx="4392487" cy="4407408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GB" dirty="0" smtClean="0"/>
              <a:t>CP conducts</a:t>
            </a:r>
          </a:p>
          <a:p>
            <a:pPr lvl="1">
              <a:lnSpc>
                <a:spcPct val="160000"/>
              </a:lnSpc>
            </a:pPr>
            <a:r>
              <a:rPr lang="en-GB" dirty="0"/>
              <a:t>Patient Education</a:t>
            </a:r>
          </a:p>
          <a:p>
            <a:pPr lvl="1">
              <a:lnSpc>
                <a:spcPct val="160000"/>
              </a:lnSpc>
            </a:pPr>
            <a:r>
              <a:rPr lang="en-GB" dirty="0"/>
              <a:t>Review of compliance aids</a:t>
            </a:r>
          </a:p>
          <a:p>
            <a:pPr lvl="1">
              <a:lnSpc>
                <a:spcPct val="160000"/>
              </a:lnSpc>
            </a:pPr>
            <a:r>
              <a:rPr lang="en-GB" dirty="0"/>
              <a:t>Review of support (delivery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lvl="1">
              <a:lnSpc>
                <a:spcPct val="160000"/>
              </a:lnSpc>
            </a:pPr>
            <a:r>
              <a:rPr lang="en-GB" dirty="0"/>
              <a:t>Change of Dose Form </a:t>
            </a:r>
            <a:endParaRPr lang="en-GB" dirty="0" smtClean="0"/>
          </a:p>
          <a:p>
            <a:pPr lvl="1">
              <a:lnSpc>
                <a:spcPct val="160000"/>
              </a:lnSpc>
            </a:pPr>
            <a:r>
              <a:rPr lang="en-GB" dirty="0" smtClean="0"/>
              <a:t>Referral </a:t>
            </a:r>
            <a:r>
              <a:rPr lang="en-GB" dirty="0"/>
              <a:t>to GP/Other HCP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Visit 2 </a:t>
            </a:r>
            <a:r>
              <a:rPr lang="en-GB" dirty="0"/>
              <a:t>by community pharmacist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6185629"/>
            <a:ext cx="775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 action="ppaction://hlinksldjump"/>
              </a:rPr>
              <a:t>CP and patient agree whether 3</a:t>
            </a:r>
            <a:r>
              <a:rPr lang="en-GB" baseline="30000" dirty="0" smtClean="0">
                <a:hlinkClick r:id="rId3" action="ppaction://hlinksldjump"/>
              </a:rPr>
              <a:t>nd</a:t>
            </a:r>
            <a:r>
              <a:rPr lang="en-GB" dirty="0" smtClean="0">
                <a:hlinkClick r:id="rId3" action="ppaction://hlinksldjump"/>
              </a:rPr>
              <a:t> visit necessary (90 days) – repeat of Visit 2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154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668614" y="2846007"/>
            <a:ext cx="540789" cy="91440"/>
          </a:xfrm>
          <a:custGeom>
            <a:avLst/>
            <a:gdLst>
              <a:gd name="connsiteX0" fmla="*/ 0 w 540789"/>
              <a:gd name="connsiteY0" fmla="*/ 45720 h 91440"/>
              <a:gd name="connsiteX1" fmla="*/ 540789 w 540789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789" h="91440">
                <a:moveTo>
                  <a:pt x="0" y="45720"/>
                </a:moveTo>
                <a:lnTo>
                  <a:pt x="540789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8810" tIns="42863" rIns="268810" bIns="428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kern="1200"/>
          </a:p>
        </p:txBody>
      </p:sp>
      <p:sp>
        <p:nvSpPr>
          <p:cNvPr id="6" name="Freeform 5"/>
          <p:cNvSpPr/>
          <p:nvPr/>
        </p:nvSpPr>
        <p:spPr>
          <a:xfrm>
            <a:off x="186111" y="2146436"/>
            <a:ext cx="2484303" cy="1490581"/>
          </a:xfrm>
          <a:custGeom>
            <a:avLst/>
            <a:gdLst>
              <a:gd name="connsiteX0" fmla="*/ 0 w 2484303"/>
              <a:gd name="connsiteY0" fmla="*/ 0 h 1490581"/>
              <a:gd name="connsiteX1" fmla="*/ 2484303 w 2484303"/>
              <a:gd name="connsiteY1" fmla="*/ 0 h 1490581"/>
              <a:gd name="connsiteX2" fmla="*/ 2484303 w 2484303"/>
              <a:gd name="connsiteY2" fmla="*/ 1490581 h 1490581"/>
              <a:gd name="connsiteX3" fmla="*/ 0 w 2484303"/>
              <a:gd name="connsiteY3" fmla="*/ 1490581 h 1490581"/>
              <a:gd name="connsiteX4" fmla="*/ 0 w 2484303"/>
              <a:gd name="connsiteY4" fmla="*/ 0 h 14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303" h="1490581">
                <a:moveTo>
                  <a:pt x="0" y="0"/>
                </a:moveTo>
                <a:lnTo>
                  <a:pt x="2484303" y="0"/>
                </a:lnTo>
                <a:lnTo>
                  <a:pt x="2484303" y="1490581"/>
                </a:lnTo>
                <a:lnTo>
                  <a:pt x="0" y="149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Community pharmacy accept/refuse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If refuse – patient re-referred</a:t>
            </a:r>
            <a:endParaRPr lang="en-GB" sz="1500" kern="1200" dirty="0"/>
          </a:p>
        </p:txBody>
      </p:sp>
      <p:sp>
        <p:nvSpPr>
          <p:cNvPr id="7" name="Freeform 6"/>
          <p:cNvSpPr/>
          <p:nvPr/>
        </p:nvSpPr>
        <p:spPr>
          <a:xfrm>
            <a:off x="5724307" y="2846007"/>
            <a:ext cx="540789" cy="91440"/>
          </a:xfrm>
          <a:custGeom>
            <a:avLst/>
            <a:gdLst>
              <a:gd name="connsiteX0" fmla="*/ 0 w 540789"/>
              <a:gd name="connsiteY0" fmla="*/ 45720 h 91440"/>
              <a:gd name="connsiteX1" fmla="*/ 540789 w 540789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789" h="91440">
                <a:moveTo>
                  <a:pt x="0" y="45720"/>
                </a:moveTo>
                <a:lnTo>
                  <a:pt x="540789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8810" tIns="42863" rIns="268810" bIns="428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kern="1200"/>
          </a:p>
        </p:txBody>
      </p:sp>
      <p:sp>
        <p:nvSpPr>
          <p:cNvPr id="8" name="Freeform 7"/>
          <p:cNvSpPr/>
          <p:nvPr/>
        </p:nvSpPr>
        <p:spPr>
          <a:xfrm>
            <a:off x="3241804" y="2146436"/>
            <a:ext cx="2484303" cy="1490581"/>
          </a:xfrm>
          <a:custGeom>
            <a:avLst/>
            <a:gdLst>
              <a:gd name="connsiteX0" fmla="*/ 0 w 2484303"/>
              <a:gd name="connsiteY0" fmla="*/ 0 h 1490581"/>
              <a:gd name="connsiteX1" fmla="*/ 2484303 w 2484303"/>
              <a:gd name="connsiteY1" fmla="*/ 0 h 1490581"/>
              <a:gd name="connsiteX2" fmla="*/ 2484303 w 2484303"/>
              <a:gd name="connsiteY2" fmla="*/ 1490581 h 1490581"/>
              <a:gd name="connsiteX3" fmla="*/ 0 w 2484303"/>
              <a:gd name="connsiteY3" fmla="*/ 1490581 h 1490581"/>
              <a:gd name="connsiteX4" fmla="*/ 0 w 2484303"/>
              <a:gd name="connsiteY4" fmla="*/ 0 h 14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303" h="1490581">
                <a:moveTo>
                  <a:pt x="0" y="0"/>
                </a:moveTo>
                <a:lnTo>
                  <a:pt x="2484303" y="0"/>
                </a:lnTo>
                <a:lnTo>
                  <a:pt x="2484303" y="1490581"/>
                </a:lnTo>
                <a:lnTo>
                  <a:pt x="0" y="149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Community Pharmacist phones patient 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(up to 3 attempts)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(246 Patients)</a:t>
            </a:r>
            <a:endParaRPr lang="en-GB" sz="1500" kern="1200" dirty="0"/>
          </a:p>
        </p:txBody>
      </p:sp>
      <p:sp>
        <p:nvSpPr>
          <p:cNvPr id="9" name="Freeform 8"/>
          <p:cNvSpPr/>
          <p:nvPr/>
        </p:nvSpPr>
        <p:spPr>
          <a:xfrm>
            <a:off x="1428263" y="3635218"/>
            <a:ext cx="6111385" cy="540789"/>
          </a:xfrm>
          <a:custGeom>
            <a:avLst/>
            <a:gdLst>
              <a:gd name="connsiteX0" fmla="*/ 6111385 w 6111385"/>
              <a:gd name="connsiteY0" fmla="*/ 0 h 540789"/>
              <a:gd name="connsiteX1" fmla="*/ 6111385 w 6111385"/>
              <a:gd name="connsiteY1" fmla="*/ 287494 h 540789"/>
              <a:gd name="connsiteX2" fmla="*/ 0 w 6111385"/>
              <a:gd name="connsiteY2" fmla="*/ 287494 h 540789"/>
              <a:gd name="connsiteX3" fmla="*/ 0 w 6111385"/>
              <a:gd name="connsiteY3" fmla="*/ 540789 h 54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1385" h="540789">
                <a:moveTo>
                  <a:pt x="6111385" y="0"/>
                </a:moveTo>
                <a:lnTo>
                  <a:pt x="6111385" y="287494"/>
                </a:lnTo>
                <a:lnTo>
                  <a:pt x="0" y="287494"/>
                </a:lnTo>
                <a:lnTo>
                  <a:pt x="0" y="540789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4942" tIns="267538" rIns="2914942" bIns="26753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kern="1200"/>
          </a:p>
        </p:txBody>
      </p:sp>
      <p:sp>
        <p:nvSpPr>
          <p:cNvPr id="10" name="Freeform 9"/>
          <p:cNvSpPr/>
          <p:nvPr/>
        </p:nvSpPr>
        <p:spPr>
          <a:xfrm>
            <a:off x="6297497" y="2146436"/>
            <a:ext cx="2484303" cy="1490581"/>
          </a:xfrm>
          <a:custGeom>
            <a:avLst/>
            <a:gdLst>
              <a:gd name="connsiteX0" fmla="*/ 0 w 2484303"/>
              <a:gd name="connsiteY0" fmla="*/ 0 h 1490581"/>
              <a:gd name="connsiteX1" fmla="*/ 2484303 w 2484303"/>
              <a:gd name="connsiteY1" fmla="*/ 0 h 1490581"/>
              <a:gd name="connsiteX2" fmla="*/ 2484303 w 2484303"/>
              <a:gd name="connsiteY2" fmla="*/ 1490581 h 1490581"/>
              <a:gd name="connsiteX3" fmla="*/ 0 w 2484303"/>
              <a:gd name="connsiteY3" fmla="*/ 1490581 h 1490581"/>
              <a:gd name="connsiteX4" fmla="*/ 0 w 2484303"/>
              <a:gd name="connsiteY4" fmla="*/ 0 h 14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303" h="1490581">
                <a:moveTo>
                  <a:pt x="0" y="0"/>
                </a:moveTo>
                <a:lnTo>
                  <a:pt x="2484303" y="0"/>
                </a:lnTo>
                <a:lnTo>
                  <a:pt x="2484303" y="1490581"/>
                </a:lnTo>
                <a:lnTo>
                  <a:pt x="0" y="149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Community pharmacist makes appointment to review patient at home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(209 Patients)</a:t>
            </a:r>
            <a:endParaRPr lang="en-GB" sz="15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2668614" y="4907978"/>
            <a:ext cx="540789" cy="91440"/>
          </a:xfrm>
          <a:custGeom>
            <a:avLst/>
            <a:gdLst>
              <a:gd name="connsiteX0" fmla="*/ 0 w 540789"/>
              <a:gd name="connsiteY0" fmla="*/ 45720 h 91440"/>
              <a:gd name="connsiteX1" fmla="*/ 540789 w 540789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789" h="91440">
                <a:moveTo>
                  <a:pt x="0" y="45720"/>
                </a:moveTo>
                <a:lnTo>
                  <a:pt x="540789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8810" tIns="42863" rIns="268810" bIns="428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kern="1200"/>
          </a:p>
        </p:txBody>
      </p:sp>
      <p:sp>
        <p:nvSpPr>
          <p:cNvPr id="12" name="Freeform 11"/>
          <p:cNvSpPr/>
          <p:nvPr/>
        </p:nvSpPr>
        <p:spPr>
          <a:xfrm>
            <a:off x="186111" y="4208407"/>
            <a:ext cx="2484303" cy="1490581"/>
          </a:xfrm>
          <a:custGeom>
            <a:avLst/>
            <a:gdLst>
              <a:gd name="connsiteX0" fmla="*/ 0 w 2484303"/>
              <a:gd name="connsiteY0" fmla="*/ 0 h 1490581"/>
              <a:gd name="connsiteX1" fmla="*/ 2484303 w 2484303"/>
              <a:gd name="connsiteY1" fmla="*/ 0 h 1490581"/>
              <a:gd name="connsiteX2" fmla="*/ 2484303 w 2484303"/>
              <a:gd name="connsiteY2" fmla="*/ 1490581 h 1490581"/>
              <a:gd name="connsiteX3" fmla="*/ 0 w 2484303"/>
              <a:gd name="connsiteY3" fmla="*/ 1490581 h 1490581"/>
              <a:gd name="connsiteX4" fmla="*/ 0 w 2484303"/>
              <a:gd name="connsiteY4" fmla="*/ 0 h 14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303" h="1490581">
                <a:moveTo>
                  <a:pt x="0" y="0"/>
                </a:moveTo>
                <a:lnTo>
                  <a:pt x="2484303" y="0"/>
                </a:lnTo>
                <a:lnTo>
                  <a:pt x="2484303" y="1490581"/>
                </a:lnTo>
                <a:lnTo>
                  <a:pt x="0" y="149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>
                <a:hlinkClick r:id="rId2" action="ppaction://hlinksldjump"/>
              </a:rPr>
              <a:t>Visit 1 by community pharmacist</a:t>
            </a:r>
            <a:endParaRPr lang="en-GB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(208 patients)</a:t>
            </a:r>
          </a:p>
        </p:txBody>
      </p:sp>
      <p:sp>
        <p:nvSpPr>
          <p:cNvPr id="13" name="Freeform 12"/>
          <p:cNvSpPr/>
          <p:nvPr/>
        </p:nvSpPr>
        <p:spPr>
          <a:xfrm>
            <a:off x="5724307" y="4907978"/>
            <a:ext cx="540789" cy="91440"/>
          </a:xfrm>
          <a:custGeom>
            <a:avLst/>
            <a:gdLst>
              <a:gd name="connsiteX0" fmla="*/ 0 w 540789"/>
              <a:gd name="connsiteY0" fmla="*/ 45720 h 91440"/>
              <a:gd name="connsiteX1" fmla="*/ 540789 w 540789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789" h="91440">
                <a:moveTo>
                  <a:pt x="0" y="45720"/>
                </a:moveTo>
                <a:lnTo>
                  <a:pt x="540789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8810" tIns="42863" rIns="268810" bIns="428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kern="1200"/>
          </a:p>
        </p:txBody>
      </p:sp>
      <p:sp>
        <p:nvSpPr>
          <p:cNvPr id="14" name="Freeform 13"/>
          <p:cNvSpPr/>
          <p:nvPr/>
        </p:nvSpPr>
        <p:spPr>
          <a:xfrm>
            <a:off x="3241804" y="4208407"/>
            <a:ext cx="2484303" cy="1490581"/>
          </a:xfrm>
          <a:custGeom>
            <a:avLst/>
            <a:gdLst>
              <a:gd name="connsiteX0" fmla="*/ 0 w 2484303"/>
              <a:gd name="connsiteY0" fmla="*/ 0 h 1490581"/>
              <a:gd name="connsiteX1" fmla="*/ 2484303 w 2484303"/>
              <a:gd name="connsiteY1" fmla="*/ 0 h 1490581"/>
              <a:gd name="connsiteX2" fmla="*/ 2484303 w 2484303"/>
              <a:gd name="connsiteY2" fmla="*/ 1490581 h 1490581"/>
              <a:gd name="connsiteX3" fmla="*/ 0 w 2484303"/>
              <a:gd name="connsiteY3" fmla="*/ 1490581 h 1490581"/>
              <a:gd name="connsiteX4" fmla="*/ 0 w 2484303"/>
              <a:gd name="connsiteY4" fmla="*/ 0 h 14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303" h="1490581">
                <a:moveTo>
                  <a:pt x="0" y="0"/>
                </a:moveTo>
                <a:lnTo>
                  <a:pt x="2484303" y="0"/>
                </a:lnTo>
                <a:lnTo>
                  <a:pt x="2484303" y="1490581"/>
                </a:lnTo>
                <a:lnTo>
                  <a:pt x="0" y="149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>
                <a:hlinkClick r:id="rId3" action="ppaction://hlinksldjump"/>
              </a:rPr>
              <a:t>Visit 2 by community pharmacist</a:t>
            </a:r>
            <a:endParaRPr lang="en-GB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(95 </a:t>
            </a:r>
            <a:r>
              <a:rPr lang="en-GB" sz="1500" kern="1200" dirty="0" smtClean="0"/>
              <a:t>patients)</a:t>
            </a:r>
            <a:endParaRPr lang="en-GB" sz="15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6297497" y="4208407"/>
            <a:ext cx="2484303" cy="1490581"/>
          </a:xfrm>
          <a:custGeom>
            <a:avLst/>
            <a:gdLst>
              <a:gd name="connsiteX0" fmla="*/ 0 w 2484303"/>
              <a:gd name="connsiteY0" fmla="*/ 0 h 1490581"/>
              <a:gd name="connsiteX1" fmla="*/ 2484303 w 2484303"/>
              <a:gd name="connsiteY1" fmla="*/ 0 h 1490581"/>
              <a:gd name="connsiteX2" fmla="*/ 2484303 w 2484303"/>
              <a:gd name="connsiteY2" fmla="*/ 1490581 h 1490581"/>
              <a:gd name="connsiteX3" fmla="*/ 0 w 2484303"/>
              <a:gd name="connsiteY3" fmla="*/ 1490581 h 1490581"/>
              <a:gd name="connsiteX4" fmla="*/ 0 w 2484303"/>
              <a:gd name="connsiteY4" fmla="*/ 0 h 14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303" h="1490581">
                <a:moveTo>
                  <a:pt x="0" y="0"/>
                </a:moveTo>
                <a:lnTo>
                  <a:pt x="2484303" y="0"/>
                </a:lnTo>
                <a:lnTo>
                  <a:pt x="2484303" y="1490581"/>
                </a:lnTo>
                <a:lnTo>
                  <a:pt x="0" y="1490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Visit 3 by community pharmacist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500" kern="1200" dirty="0" smtClean="0"/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(48 </a:t>
            </a:r>
            <a:r>
              <a:rPr lang="en-GB" sz="1500" kern="1200" dirty="0" smtClean="0"/>
              <a:t>Patients)</a:t>
            </a:r>
            <a:endParaRPr lang="en-GB" sz="15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Pharmacy </a:t>
            </a:r>
            <a:r>
              <a:rPr lang="en-GB" dirty="0" err="1" smtClean="0"/>
              <a:t>reablement</a:t>
            </a:r>
            <a:r>
              <a:rPr lang="en-GB" dirty="0" smtClean="0"/>
              <a:t>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3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20272" y="2564904"/>
            <a:ext cx="1944215" cy="1645920"/>
          </a:xfrm>
        </p:spPr>
        <p:txBody>
          <a:bodyPr>
            <a:normAutofit/>
          </a:bodyPr>
          <a:lstStyle/>
          <a:p>
            <a:r>
              <a:rPr lang="en-GB" sz="2400" dirty="0"/>
              <a:t>Pharmacy </a:t>
            </a:r>
            <a:r>
              <a:rPr lang="en-GB" sz="2400" dirty="0" err="1"/>
              <a:t>reablement</a:t>
            </a:r>
            <a:r>
              <a:rPr lang="en-GB" sz="2400" dirty="0"/>
              <a:t> </a:t>
            </a:r>
            <a:r>
              <a:rPr lang="en-GB" sz="2400" dirty="0" smtClean="0"/>
              <a:t>service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 from service evaluation?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1"/>
            <a:ext cx="2088232" cy="45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Data from 432 patients (2011 to 2014)</a:t>
            </a:r>
          </a:p>
          <a:p>
            <a:pPr lvl="1"/>
            <a:r>
              <a:rPr lang="en-GB" sz="2400" dirty="0" smtClean="0"/>
              <a:t>Hospital &amp; community pharmacist review: 182 (42%)</a:t>
            </a:r>
          </a:p>
          <a:p>
            <a:pPr lvl="1"/>
            <a:r>
              <a:rPr lang="en-GB" sz="2400" dirty="0" smtClean="0"/>
              <a:t>Hospital only review: 250 (58%)</a:t>
            </a:r>
          </a:p>
          <a:p>
            <a:pPr lvl="1"/>
            <a:endParaRPr lang="en-GB" sz="2400" dirty="0" smtClean="0"/>
          </a:p>
          <a:p>
            <a:r>
              <a:rPr lang="en-GB" sz="2800" dirty="0" smtClean="0"/>
              <a:t>Patients broadly similar prior to </a:t>
            </a:r>
            <a:r>
              <a:rPr lang="en-GB" sz="2800" dirty="0" err="1" smtClean="0"/>
              <a:t>reablement</a:t>
            </a:r>
            <a:endParaRPr lang="en-GB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Baseline characteristics of patients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4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250258"/>
              </p:ext>
            </p:extLst>
          </p:nvPr>
        </p:nvGraphicFramePr>
        <p:xfrm>
          <a:off x="179511" y="1772816"/>
          <a:ext cx="8784975" cy="3958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3"/>
                <a:gridCol w="1817500"/>
                <a:gridCol w="1817500"/>
                <a:gridCol w="1817500"/>
                <a:gridCol w="982161"/>
                <a:gridCol w="982161"/>
              </a:tblGrid>
              <a:tr h="81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Baseline characteristic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Hospital pharmacy assessment</a:t>
                      </a:r>
                      <a:endParaRPr lang="en-GB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(n=252)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Median (IQR; min, max)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Community pharmacy review (n=181)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  <a:effectLst/>
                        </a:rPr>
                        <a:t>Median 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(IQR; min, max)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All patients </a:t>
                      </a:r>
                      <a:endParaRPr lang="en-GB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(</a:t>
                      </a:r>
                      <a:r>
                        <a:rPr lang="en-GB" sz="1100" dirty="0">
                          <a:effectLst/>
                        </a:rPr>
                        <a:t>n=433)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  <a:effectLst/>
                        </a:rPr>
                        <a:t>Median 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(IQR; min, max)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t-statistic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p-value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628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Age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80 (13.5; 54, 98)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82 (10.3; 57, 99)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81 (13; 36, 99)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1.82</a:t>
                      </a:r>
                      <a:endParaRPr lang="en-GB" sz="16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0.07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628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hospital </a:t>
                      </a:r>
                      <a:r>
                        <a:rPr lang="en-GB" sz="1100" dirty="0" smtClean="0">
                          <a:effectLst/>
                        </a:rPr>
                        <a:t>admissions/</a:t>
                      </a:r>
                      <a:r>
                        <a:rPr lang="en-GB" sz="1100" dirty="0" err="1" smtClean="0">
                          <a:effectLst/>
                        </a:rPr>
                        <a:t>pt</a:t>
                      </a:r>
                      <a:r>
                        <a:rPr lang="en-GB" sz="1100" dirty="0" smtClean="0">
                          <a:effectLst/>
                        </a:rPr>
                        <a:t>/</a:t>
                      </a:r>
                      <a:r>
                        <a:rPr lang="en-GB" sz="1100" dirty="0" err="1" smtClean="0">
                          <a:effectLst/>
                        </a:rPr>
                        <a:t>yr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1.0 (1.0;0.0, 5.0)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1.0 (1.0; 0.0, 3.5)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1.0 (1.0; 0.0, 5.0)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0.488</a:t>
                      </a:r>
                      <a:endParaRPr lang="en-GB" sz="16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0.63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628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bed </a:t>
                      </a:r>
                      <a:r>
                        <a:rPr lang="en-GB" sz="1100" dirty="0" smtClean="0">
                          <a:effectLst/>
                        </a:rPr>
                        <a:t>days/</a:t>
                      </a:r>
                      <a:r>
                        <a:rPr lang="en-GB" sz="1100" dirty="0" err="1" smtClean="0">
                          <a:effectLst/>
                        </a:rPr>
                        <a:t>pt</a:t>
                      </a:r>
                      <a:r>
                        <a:rPr lang="en-GB" sz="1100" dirty="0" smtClean="0">
                          <a:effectLst/>
                        </a:rPr>
                        <a:t>/</a:t>
                      </a:r>
                      <a:r>
                        <a:rPr lang="en-GB" sz="1100" dirty="0" err="1" smtClean="0">
                          <a:effectLst/>
                        </a:rPr>
                        <a:t>yr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13.5 (16.0;0,184.5)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14.0 (19.4;0,73.0)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13.8 (18.0; 0.0, 184.5)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0.942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0.90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628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excess bed </a:t>
                      </a:r>
                      <a:r>
                        <a:rPr lang="en-GB" sz="1100" dirty="0" smtClean="0">
                          <a:effectLst/>
                        </a:rPr>
                        <a:t>days/</a:t>
                      </a:r>
                      <a:r>
                        <a:rPr lang="en-GB" sz="1100" dirty="0" err="1" smtClean="0">
                          <a:effectLst/>
                        </a:rPr>
                        <a:t>pt</a:t>
                      </a:r>
                      <a:r>
                        <a:rPr lang="en-GB" sz="1100" dirty="0" smtClean="0">
                          <a:effectLst/>
                        </a:rPr>
                        <a:t>/</a:t>
                      </a:r>
                      <a:r>
                        <a:rPr lang="en-GB" sz="1100" dirty="0" err="1" smtClean="0">
                          <a:effectLst/>
                        </a:rPr>
                        <a:t>yr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 (0.0; 0.0, 136.5)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 (0.0; 0.0, 26.0)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 (0.0; 0.0, 136.5)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0.517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0.61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628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30 day </a:t>
                      </a:r>
                      <a:r>
                        <a:rPr lang="en-GB" sz="1100" dirty="0" smtClean="0">
                          <a:effectLst/>
                        </a:rPr>
                        <a:t>readmissions/</a:t>
                      </a:r>
                      <a:r>
                        <a:rPr lang="en-GB" sz="1100" dirty="0" err="1" smtClean="0">
                          <a:effectLst/>
                        </a:rPr>
                        <a:t>pt</a:t>
                      </a:r>
                      <a:r>
                        <a:rPr lang="en-GB" sz="1100" dirty="0" smtClean="0">
                          <a:effectLst/>
                        </a:rPr>
                        <a:t>/</a:t>
                      </a:r>
                      <a:r>
                        <a:rPr lang="en-GB" sz="1100" dirty="0" err="1" smtClean="0">
                          <a:effectLst/>
                        </a:rPr>
                        <a:t>yr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0.3 (0.5; 0.0, 5.0)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0.5 (0.5; 0.0, 2.5)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0.5 (0.5; 0.0, 5.0)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0.379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0.70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Baseline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5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Categorical Baseline data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994941"/>
              </p:ext>
            </p:extLst>
          </p:nvPr>
        </p:nvGraphicFramePr>
        <p:xfrm>
          <a:off x="179512" y="1628800"/>
          <a:ext cx="8784978" cy="5205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  <a:gridCol w="1800200"/>
                <a:gridCol w="1296144"/>
                <a:gridCol w="1080120"/>
                <a:gridCol w="720080"/>
                <a:gridCol w="648074"/>
              </a:tblGrid>
              <a:tr h="475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Baseline characteristic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Hospital pharmacy assessment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(n=250</a:t>
                      </a:r>
                      <a:r>
                        <a:rPr lang="en-GB" sz="1100" dirty="0" smtClean="0">
                          <a:effectLst/>
                        </a:rPr>
                        <a:t>)*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(%)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Community pharmacy review (n=182) 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(%)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All patients (n=432</a:t>
                      </a:r>
                      <a:r>
                        <a:rPr lang="en-GB" sz="1100" dirty="0" smtClean="0">
                          <a:effectLst/>
                        </a:rPr>
                        <a:t>)*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(%)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Chi-square (degrees of freedom)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P-value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</a:tr>
              <a:tr h="9265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330" marR="4633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330" marR="4633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330" marR="4633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Female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154 (62)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105 (57)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259 (60)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b"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0.670 (1)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0.41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>
                    <a:solidFill>
                      <a:srgbClr val="FFFF00"/>
                    </a:solidFill>
                  </a:tcPr>
                </a:tc>
              </a:tr>
              <a:tr h="92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Male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96 (38)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77 (43)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173 (40)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265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Primary diagnosis (ICD-10 chapter heading)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6330" marR="4633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5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Certain infectious and parasitic diseases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5 (2)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5 (3)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10 (2)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 rowSpan="1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7.982 (12)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 rowSpan="1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0.71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>
                    <a:solidFill>
                      <a:srgbClr val="FFFF00"/>
                    </a:solidFill>
                  </a:tcPr>
                </a:tc>
              </a:tr>
              <a:tr h="463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Diseases of the blood and blood-forming organs and certain disorders involving the immune mechanism and neoplasms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14 (6)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13 (7)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27 (6)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5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Diseases of the circulatory system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37 (15)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37 (20)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74 (17)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5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Diseases of the digestive system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12 (5)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7 (4)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19 (4)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5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Diseases of the genitourinary system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14 (6)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8 (4)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22 (5)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7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Diseases of the musculoskeletal system and connective tissue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20 (8)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14 (8)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34 (8)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3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Diseases of the nervous system and mental and behavioural disorders and diseases of the eye and adnexa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21 (8)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15 (8)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36 (8)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7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Diseases of the respiratory system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26 (10)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21 (12)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47 (11)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5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Diseases of the skin and subcutaneous tissue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12 (5)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 (1)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14 (3)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5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Endocrine, nutritional and metabolic diseases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7 (3)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6 (3)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13 (3)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Symptoms, signs and abnormal clinical and laboratory findings not elsewhere classified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32 (13)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21 (12)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53 (12)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5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Factors influencing health status and contact with health services &amp; injury poisoning and certain other consequences of external causes</a:t>
                      </a:r>
                      <a:endParaRPr lang="en-GB" sz="1200">
                        <a:effectLst/>
                        <a:latin typeface="Calibri"/>
                      </a:endParaRPr>
                    </a:p>
                  </a:txBody>
                  <a:tcPr marL="46330" marR="463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49 (20)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33 (18)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82 (19)</a:t>
                      </a: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46330" marR="4633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9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1147</TotalTime>
  <Words>2207</Words>
  <Application>Microsoft Office PowerPoint</Application>
  <PresentationFormat>On-screen Show (4:3)</PresentationFormat>
  <Paragraphs>562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Grid</vt:lpstr>
      <vt:lpstr>Medicines optimisation in vulnerable people on discharge to home</vt:lpstr>
      <vt:lpstr>plan</vt:lpstr>
      <vt:lpstr>How it worked </vt:lpstr>
      <vt:lpstr>Pharmacy reablement service</vt:lpstr>
      <vt:lpstr>Pharmacy reablement service</vt:lpstr>
      <vt:lpstr>Outcomes from service evaluation? </vt:lpstr>
      <vt:lpstr>Baseline characteristics of patients</vt:lpstr>
      <vt:lpstr>Continuous Baseline data</vt:lpstr>
      <vt:lpstr>Categorical Baseline data</vt:lpstr>
      <vt:lpstr>How easy was it to contact patients?</vt:lpstr>
      <vt:lpstr>How many visits did patients receive?</vt:lpstr>
      <vt:lpstr>Needs/problems identified by community pharmacists on first visit?</vt:lpstr>
      <vt:lpstr>services provided by community pharmacists after first visit</vt:lpstr>
      <vt:lpstr>Second visits</vt:lpstr>
      <vt:lpstr>Second visit: self reported adherence to medication</vt:lpstr>
      <vt:lpstr>Second visit: adherence problems reported</vt:lpstr>
      <vt:lpstr>Second visit: actions taken</vt:lpstr>
      <vt:lpstr>Second visit: additional notes</vt:lpstr>
      <vt:lpstr>Third visits</vt:lpstr>
      <vt:lpstr>third visit: self reported adherence to medication</vt:lpstr>
      <vt:lpstr>third visit: adherence problems reported</vt:lpstr>
      <vt:lpstr>third visit: actions taken</vt:lpstr>
      <vt:lpstr>third visit: additional notes</vt:lpstr>
      <vt:lpstr>Effect on admissions</vt:lpstr>
      <vt:lpstr>Effect on length of stay</vt:lpstr>
      <vt:lpstr>Effect on excess bed days</vt:lpstr>
      <vt:lpstr>Effect on 30-day readmissions</vt:lpstr>
      <vt:lpstr>Effect on deaths</vt:lpstr>
      <vt:lpstr>PowerPoint Presentation</vt:lpstr>
      <vt:lpstr>Process overview</vt:lpstr>
      <vt:lpstr>Patient assessment</vt:lpstr>
      <vt:lpstr>Patient referral</vt:lpstr>
      <vt:lpstr>Patient follow-up post-discharge: moderate/high risk</vt:lpstr>
      <vt:lpstr>Action following review</vt:lpstr>
      <vt:lpstr>How many patients?</vt:lpstr>
      <vt:lpstr>Feedback</vt:lpstr>
      <vt:lpstr>Hospital pharmacy assessment</vt:lpstr>
      <vt:lpstr>PREVENT criteria for MRP risk assessment</vt:lpstr>
      <vt:lpstr>Risk stratification  </vt:lpstr>
      <vt:lpstr>Visit 1 by community pharmacist</vt:lpstr>
      <vt:lpstr>Visit 2 by community pharmacist</vt:lpstr>
    </vt:vector>
  </TitlesOfParts>
  <Company>Isle of Wight 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Motive</dc:title>
  <dc:creator>howard_r</dc:creator>
  <cp:lastModifiedBy>howard_r</cp:lastModifiedBy>
  <cp:revision>83</cp:revision>
  <dcterms:created xsi:type="dcterms:W3CDTF">2015-02-02T11:26:12Z</dcterms:created>
  <dcterms:modified xsi:type="dcterms:W3CDTF">2015-03-03T12:02:21Z</dcterms:modified>
</cp:coreProperties>
</file>