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269" r:id="rId5"/>
    <p:sldId id="790" r:id="rId6"/>
    <p:sldId id="1495" r:id="rId7"/>
    <p:sldId id="149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Wynne" initials="AW" lastIdx="7" clrIdx="0">
    <p:extLst>
      <p:ext uri="{19B8F6BF-5375-455C-9EA6-DF929625EA0E}">
        <p15:presenceInfo xmlns:p15="http://schemas.microsoft.com/office/powerpoint/2012/main" userId="S::anna.wynne@england.nhs.uk::d3117d89-c106-45cc-ba9c-5d7db04e09df" providerId="AD"/>
      </p:ext>
    </p:extLst>
  </p:cmAuthor>
  <p:cmAuthor id="2" name="Raili Frost" initials="RF" lastIdx="12" clrIdx="1">
    <p:extLst>
      <p:ext uri="{19B8F6BF-5375-455C-9EA6-DF929625EA0E}">
        <p15:presenceInfo xmlns:p15="http://schemas.microsoft.com/office/powerpoint/2012/main" userId="S::Raili.Frost@england.nhs.uk::b080c05a-e4a9-49db-97a7-7844434a5acf" providerId="AD"/>
      </p:ext>
    </p:extLst>
  </p:cmAuthor>
  <p:cmAuthor id="3" name="Jay Nairn" initials="JN" lastIdx="11" clrIdx="2">
    <p:extLst>
      <p:ext uri="{19B8F6BF-5375-455C-9EA6-DF929625EA0E}">
        <p15:presenceInfo xmlns:p15="http://schemas.microsoft.com/office/powerpoint/2012/main" userId="Jay Nairn" providerId="None"/>
      </p:ext>
    </p:extLst>
  </p:cmAuthor>
  <p:cmAuthor id="4" name="Eimhin Walker" initials="EW" lastIdx="5" clrIdx="3">
    <p:extLst>
      <p:ext uri="{19B8F6BF-5375-455C-9EA6-DF929625EA0E}">
        <p15:presenceInfo xmlns:p15="http://schemas.microsoft.com/office/powerpoint/2012/main" userId="Eimhin Walk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296"/>
    <a:srgbClr val="0076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079" autoAdjust="0"/>
  </p:normalViewPr>
  <p:slideViewPr>
    <p:cSldViewPr snapToGrid="0">
      <p:cViewPr varScale="1">
        <p:scale>
          <a:sx n="71" d="100"/>
          <a:sy n="71" d="100"/>
        </p:scale>
        <p:origin x="1109"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982278-60F7-47DD-A043-CF8210DC5CA2}" type="datetimeFigureOut">
              <a:rPr lang="en-GB" smtClean="0"/>
              <a:t>17/06/2021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8CC36F-88EB-41F7-AFF0-DA1321C27C1B}" type="slidenum">
              <a:rPr lang="en-GB" smtClean="0"/>
              <a:t>‹#›</a:t>
            </a:fld>
            <a:endParaRPr lang="en-GB"/>
          </a:p>
        </p:txBody>
      </p:sp>
    </p:spTree>
    <p:extLst>
      <p:ext uri="{BB962C8B-B14F-4D97-AF65-F5344CB8AC3E}">
        <p14:creationId xmlns:p14="http://schemas.microsoft.com/office/powerpoint/2010/main" val="1860909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F8CC36F-88EB-41F7-AFF0-DA1321C27C1B}" type="slidenum">
              <a:rPr lang="en-GB" smtClean="0"/>
              <a:t>2</a:t>
            </a:fld>
            <a:endParaRPr lang="en-GB"/>
          </a:p>
        </p:txBody>
      </p:sp>
    </p:spTree>
    <p:extLst>
      <p:ext uri="{BB962C8B-B14F-4D97-AF65-F5344CB8AC3E}">
        <p14:creationId xmlns:p14="http://schemas.microsoft.com/office/powerpoint/2010/main" val="2196077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F8CC36F-88EB-41F7-AFF0-DA1321C27C1B}" type="slidenum">
              <a:rPr lang="en-GB" smtClean="0"/>
              <a:t>3</a:t>
            </a:fld>
            <a:endParaRPr lang="en-GB"/>
          </a:p>
        </p:txBody>
      </p:sp>
    </p:spTree>
    <p:extLst>
      <p:ext uri="{BB962C8B-B14F-4D97-AF65-F5344CB8AC3E}">
        <p14:creationId xmlns:p14="http://schemas.microsoft.com/office/powerpoint/2010/main" val="166745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F8CC36F-88EB-41F7-AFF0-DA1321C27C1B}" type="slidenum">
              <a:rPr lang="en-GB" smtClean="0"/>
              <a:t>4</a:t>
            </a:fld>
            <a:endParaRPr lang="en-GB"/>
          </a:p>
        </p:txBody>
      </p:sp>
    </p:spTree>
    <p:extLst>
      <p:ext uri="{BB962C8B-B14F-4D97-AF65-F5344CB8AC3E}">
        <p14:creationId xmlns:p14="http://schemas.microsoft.com/office/powerpoint/2010/main" val="28346723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Title 9"/>
          <p:cNvSpPr>
            <a:spLocks noGrp="1"/>
          </p:cNvSpPr>
          <p:nvPr>
            <p:ph type="title" hasCustomPrompt="1"/>
          </p:nvPr>
        </p:nvSpPr>
        <p:spPr>
          <a:xfrm>
            <a:off x="599385" y="3660488"/>
            <a:ext cx="10515600" cy="689541"/>
          </a:xfrm>
          <a:prstGeom prst="rect">
            <a:avLst/>
          </a:prstGeom>
        </p:spPr>
        <p:txBody>
          <a:bodyPr/>
          <a:lstStyle>
            <a:lvl1pPr>
              <a:defRPr sz="3600" baseline="0">
                <a:solidFill>
                  <a:srgbClr val="005EB8"/>
                </a:solidFill>
                <a:latin typeface="Arial" panose="020B0604020202020204" pitchFamily="34" charset="0"/>
                <a:cs typeface="Arial" panose="020B0604020202020204" pitchFamily="34" charset="0"/>
              </a:defRPr>
            </a:lvl1pPr>
          </a:lstStyle>
          <a:p>
            <a:r>
              <a:rPr lang="en-US" dirty="0"/>
              <a:t>Presentation title</a:t>
            </a:r>
          </a:p>
        </p:txBody>
      </p:sp>
      <p:sp>
        <p:nvSpPr>
          <p:cNvPr id="11" name="Subtitle 2"/>
          <p:cNvSpPr>
            <a:spLocks noGrp="1"/>
          </p:cNvSpPr>
          <p:nvPr>
            <p:ph type="subTitle" idx="1" hasCustomPrompt="1"/>
          </p:nvPr>
        </p:nvSpPr>
        <p:spPr>
          <a:xfrm>
            <a:off x="599385" y="4364955"/>
            <a:ext cx="9144000" cy="473244"/>
          </a:xfrm>
          <a:prstGeom prst="rect">
            <a:avLst/>
          </a:prstGeom>
        </p:spPr>
        <p:txBody>
          <a:bodyPr/>
          <a:lstStyle>
            <a:lvl1pPr marL="0" indent="0" algn="l">
              <a:buNone/>
              <a:defRPr sz="1800" b="0" i="0" baseline="0">
                <a:solidFill>
                  <a:srgbClr val="005EB8"/>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Date</a:t>
            </a:r>
          </a:p>
        </p:txBody>
      </p:sp>
      <p:pic>
        <p:nvPicPr>
          <p:cNvPr id="9" name="Picture 8" descr="A picture containing clipart&#10;&#10;Description generated with very high confidence">
            <a:extLst>
              <a:ext uri="{FF2B5EF4-FFF2-40B4-BE49-F238E27FC236}">
                <a16:creationId xmlns:a16="http://schemas.microsoft.com/office/drawing/2014/main" id="{97959884-1B4F-43C5-92F7-E44DF373C9BF}"/>
              </a:ext>
            </a:extLst>
          </p:cNvPr>
          <p:cNvPicPr>
            <a:picLocks noChangeAspect="1"/>
          </p:cNvPicPr>
          <p:nvPr userDrawn="1"/>
        </p:nvPicPr>
        <p:blipFill>
          <a:blip r:embed="rId2"/>
          <a:stretch>
            <a:fillRect/>
          </a:stretch>
        </p:blipFill>
        <p:spPr>
          <a:xfrm>
            <a:off x="10261546" y="293024"/>
            <a:ext cx="1440873" cy="436418"/>
          </a:xfrm>
          <a:prstGeom prst="rect">
            <a:avLst/>
          </a:prstGeom>
        </p:spPr>
      </p:pic>
      <p:pic>
        <p:nvPicPr>
          <p:cNvPr id="5" name="Content Placeholder 16">
            <a:extLst>
              <a:ext uri="{FF2B5EF4-FFF2-40B4-BE49-F238E27FC236}">
                <a16:creationId xmlns:a16="http://schemas.microsoft.com/office/drawing/2014/main" id="{5FDDE1C8-218E-4901-92BB-E0ADB27DCE4B}"/>
              </a:ext>
            </a:extLst>
          </p:cNvPr>
          <p:cNvPicPr>
            <a:picLocks noChangeAspect="1"/>
          </p:cNvPicPr>
          <p:nvPr userDrawn="1"/>
        </p:nvPicPr>
        <p:blipFill>
          <a:blip r:embed="rId3"/>
          <a:stretch>
            <a:fillRect/>
          </a:stretch>
        </p:blipFill>
        <p:spPr>
          <a:xfrm>
            <a:off x="0" y="6345237"/>
            <a:ext cx="12192000" cy="309465"/>
          </a:xfrm>
          <a:prstGeom prst="rect">
            <a:avLst/>
          </a:prstGeom>
        </p:spPr>
      </p:pic>
      <p:sp>
        <p:nvSpPr>
          <p:cNvPr id="6" name="Text Box 4">
            <a:extLst>
              <a:ext uri="{FF2B5EF4-FFF2-40B4-BE49-F238E27FC236}">
                <a16:creationId xmlns:a16="http://schemas.microsoft.com/office/drawing/2014/main" id="{733EB1D2-9EB5-4BBA-9043-DD9322866AB7}"/>
              </a:ext>
            </a:extLst>
          </p:cNvPr>
          <p:cNvSpPr txBox="1"/>
          <p:nvPr userDrawn="1"/>
        </p:nvSpPr>
        <p:spPr>
          <a:xfrm>
            <a:off x="3434080" y="5792942"/>
            <a:ext cx="5323840" cy="40640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NHS England and NHS Improvement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2009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620240" y="1649628"/>
            <a:ext cx="1031689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itle 10"/>
          <p:cNvSpPr>
            <a:spLocks noGrp="1"/>
          </p:cNvSpPr>
          <p:nvPr>
            <p:ph type="title"/>
          </p:nvPr>
        </p:nvSpPr>
        <p:spPr>
          <a:xfrm>
            <a:off x="614921" y="854465"/>
            <a:ext cx="875607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dirty="0"/>
              <a:t>Click to edit Master title style</a:t>
            </a:r>
            <a:endParaRPr lang="en-US" sz="2800" dirty="0">
              <a:solidFill>
                <a:srgbClr val="005EB8"/>
              </a:solidFill>
              <a:latin typeface="Arial" charset="0"/>
              <a:ea typeface="Arial" charset="0"/>
              <a:cs typeface="Arial" charset="0"/>
            </a:endParaRPr>
          </a:p>
        </p:txBody>
      </p:sp>
      <p:pic>
        <p:nvPicPr>
          <p:cNvPr id="12" name="Picture 11" descr="A picture containing clipart&#10;&#10;Description generated with very high confidence">
            <a:extLst>
              <a:ext uri="{FF2B5EF4-FFF2-40B4-BE49-F238E27FC236}">
                <a16:creationId xmlns:a16="http://schemas.microsoft.com/office/drawing/2014/main" id="{7ADC841C-5A22-4563-A975-9750BB6F94B4}"/>
              </a:ext>
            </a:extLst>
          </p:cNvPr>
          <p:cNvPicPr>
            <a:picLocks noChangeAspect="1"/>
          </p:cNvPicPr>
          <p:nvPr userDrawn="1"/>
        </p:nvPicPr>
        <p:blipFill>
          <a:blip r:embed="rId2"/>
          <a:stretch>
            <a:fillRect/>
          </a:stretch>
        </p:blipFill>
        <p:spPr>
          <a:xfrm>
            <a:off x="10261546" y="293024"/>
            <a:ext cx="1440873" cy="436418"/>
          </a:xfrm>
          <a:prstGeom prst="rect">
            <a:avLst/>
          </a:prstGeom>
        </p:spPr>
      </p:pic>
    </p:spTree>
    <p:extLst>
      <p:ext uri="{BB962C8B-B14F-4D97-AF65-F5344CB8AC3E}">
        <p14:creationId xmlns:p14="http://schemas.microsoft.com/office/powerpoint/2010/main" val="552801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AD849-7CFE-4AF7-A7C5-6BBD50C88C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25759383"/>
      </p:ext>
    </p:extLst>
  </p:cSld>
  <p:clrMapOvr>
    <a:masterClrMapping/>
  </p:clrMapOvr>
  <p:transition>
    <p:fade/>
  </p:transition>
  <p:extLst>
    <p:ext uri="{DCECCB84-F9BA-43D5-87BE-67443E8EF086}">
      <p15:sldGuideLst xmlns:p15="http://schemas.microsoft.com/office/powerpoint/2012/main">
        <p15:guide id="6" pos="779">
          <p15:clr>
            <a:srgbClr val="A4A3A4"/>
          </p15:clr>
        </p15:guide>
        <p15:guide id="7" pos="962">
          <p15:clr>
            <a:srgbClr val="A4A3A4"/>
          </p15:clr>
        </p15:guide>
        <p15:guide id="8" pos="1373">
          <p15:clr>
            <a:srgbClr val="A4A3A4"/>
          </p15:clr>
        </p15:guide>
        <p15:guide id="9" pos="1556">
          <p15:clr>
            <a:srgbClr val="A4A3A4"/>
          </p15:clr>
        </p15:guide>
        <p15:guide id="10" pos="1967">
          <p15:clr>
            <a:srgbClr val="A4A3A4"/>
          </p15:clr>
        </p15:guide>
        <p15:guide id="11" pos="2150">
          <p15:clr>
            <a:srgbClr val="A4A3A4"/>
          </p15:clr>
        </p15:guide>
        <p15:guide id="12" pos="2561">
          <p15:clr>
            <a:srgbClr val="A4A3A4"/>
          </p15:clr>
        </p15:guide>
        <p15:guide id="13" pos="2744">
          <p15:clr>
            <a:srgbClr val="A4A3A4"/>
          </p15:clr>
        </p15:guide>
        <p15:guide id="14" pos="3155">
          <p15:clr>
            <a:srgbClr val="A4A3A4"/>
          </p15:clr>
        </p15:guide>
        <p15:guide id="15" pos="3338">
          <p15:clr>
            <a:srgbClr val="A4A3A4"/>
          </p15:clr>
        </p15:guide>
        <p15:guide id="16" pos="3749">
          <p15:clr>
            <a:srgbClr val="A4A3A4"/>
          </p15:clr>
        </p15:guide>
        <p15:guide id="17" pos="3932">
          <p15:clr>
            <a:srgbClr val="A4A3A4"/>
          </p15:clr>
        </p15:guide>
        <p15:guide id="18" pos="4343">
          <p15:clr>
            <a:srgbClr val="A4A3A4"/>
          </p15:clr>
        </p15:guide>
        <p15:guide id="19" pos="4526">
          <p15:clr>
            <a:srgbClr val="A4A3A4"/>
          </p15:clr>
        </p15:guide>
        <p15:guide id="20" pos="4937">
          <p15:clr>
            <a:srgbClr val="A4A3A4"/>
          </p15:clr>
        </p15:guide>
        <p15:guide id="21" pos="5120">
          <p15:clr>
            <a:srgbClr val="A4A3A4"/>
          </p15:clr>
        </p15:guide>
        <p15:guide id="22" pos="5529">
          <p15:clr>
            <a:srgbClr val="A4A3A4"/>
          </p15:clr>
        </p15:guide>
        <p15:guide id="23" pos="5714">
          <p15:clr>
            <a:srgbClr val="A4A3A4"/>
          </p15:clr>
        </p15:guide>
        <p15:guide id="24" pos="6123">
          <p15:clr>
            <a:srgbClr val="A4A3A4"/>
          </p15:clr>
        </p15:guide>
        <p15:guide id="25" pos="6308">
          <p15:clr>
            <a:srgbClr val="A4A3A4"/>
          </p15:clr>
        </p15:guide>
        <p15:guide id="26" pos="6717">
          <p15:clr>
            <a:srgbClr val="A4A3A4"/>
          </p15:clr>
        </p15:guide>
        <p15:guide id="27" pos="6900">
          <p15:clr>
            <a:srgbClr val="A4A3A4"/>
          </p15:clr>
        </p15:guide>
        <p15:guide id="28" orient="horz" pos="905">
          <p15:clr>
            <a:srgbClr val="5ACBF0"/>
          </p15:clr>
        </p15:guide>
        <p15:guide id="29" orient="horz" pos="1271">
          <p15:clr>
            <a:srgbClr val="5ACBF0"/>
          </p15:clr>
        </p15:guide>
        <p15:guide id="30" orient="horz" pos="288">
          <p15:clr>
            <a:srgbClr val="5ACBF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74530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ngland.nhs.uk/blog/what-to-do-if-youre-a-young-person-and-its-all-getting-too-much-2/" TargetMode="External"/><Relationship Id="rId7" Type="http://schemas.openxmlformats.org/officeDocument/2006/relationships/hyperlink" Target="https://www.nhs.uk/mental-health/advice-for-life-situations-and-events/where-to-get-urgent-help-for-mental-health/"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england.nhs.uk/blog/prioritise-your-mental-health-and-wellbeing-as-lockdown-eases/" TargetMode="External"/><Relationship Id="rId5" Type="http://schemas.openxmlformats.org/officeDocument/2006/relationships/hyperlink" Target="https://www.england.nhs.uk/blog/advice-if-concerned-about-eating-problems-or-an-eating-disorder/" TargetMode="External"/><Relationship Id="rId4" Type="http://schemas.openxmlformats.org/officeDocument/2006/relationships/hyperlink" Target="https://www.england.nhs.uk/blog/advice-for-parents-guardians-and-carers-on-how-to-support-a-child-or-young-person-if-youre-concerned-about-their-mental-health/"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youngminds.org.uk/" TargetMode="External"/><Relationship Id="rId13" Type="http://schemas.openxmlformats.org/officeDocument/2006/relationships/hyperlink" Target="https://www.giveusashout.org/" TargetMode="External"/><Relationship Id="rId3" Type="http://schemas.openxmlformats.org/officeDocument/2006/relationships/hyperlink" Target="https://mhlda.cmail19.com/t/d-l-qhjlyik-juuibbdj-r/" TargetMode="External"/><Relationship Id="rId7" Type="http://schemas.openxmlformats.org/officeDocument/2006/relationships/hyperlink" Target="https://youngminds.org.uk/find-help/for-parents/parents-helpline/" TargetMode="External"/><Relationship Id="rId12" Type="http://schemas.openxmlformats.org/officeDocument/2006/relationships/hyperlink" Target="https://www.childline.org.uk/get-support/1-2-1-counsellor-cha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nhs.uk/every-mind-matters/supporting-others/childrens-mental-health/" TargetMode="External"/><Relationship Id="rId11" Type="http://schemas.openxmlformats.org/officeDocument/2006/relationships/hyperlink" Target="https://www.childline.org.uk/registration/" TargetMode="External"/><Relationship Id="rId5" Type="http://schemas.openxmlformats.org/officeDocument/2006/relationships/hyperlink" Target="https://www.nhs.uk/every-mind-matters/mental-wellbeing-tips/youth-mental-health/" TargetMode="External"/><Relationship Id="rId15" Type="http://schemas.openxmlformats.org/officeDocument/2006/relationships/hyperlink" Target="mailto:jo@samaritans.org" TargetMode="External"/><Relationship Id="rId10" Type="http://schemas.openxmlformats.org/officeDocument/2006/relationships/hyperlink" Target="http://www.childline.org.uk/" TargetMode="External"/><Relationship Id="rId4" Type="http://schemas.openxmlformats.org/officeDocument/2006/relationships/hyperlink" Target="https://www.nhs.uk/oneyou/every-mind-matters/" TargetMode="External"/><Relationship Id="rId9" Type="http://schemas.openxmlformats.org/officeDocument/2006/relationships/hyperlink" Target="http://www.papyrus-uk.org/" TargetMode="External"/><Relationship Id="rId14" Type="http://schemas.openxmlformats.org/officeDocument/2006/relationships/hyperlink" Target="http://www.samaritans.org/"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rcpsych.ac.uk/docs/default-source/improving-care/ccqi/quality-networks/psychiatric-liaison-services-plan/quality-standards-for-children-and-young-people-for-liaison-psychiatry-services.pdf?sfvrsn=4ce9c7df_0" TargetMode="External"/><Relationship Id="rId3" Type="http://schemas.openxmlformats.org/officeDocument/2006/relationships/hyperlink" Target="https://www.minded.org.uk/" TargetMode="External"/><Relationship Id="rId7" Type="http://schemas.openxmlformats.org/officeDocument/2006/relationships/hyperlink" Target="https://www.rcpch.ac.uk/resources/role-paediatricians-supporting-children-young-peoples-mental-health-position-statemen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ecantalk.online/" TargetMode="External"/><Relationship Id="rId11" Type="http://schemas.openxmlformats.org/officeDocument/2006/relationships/hyperlink" Target="https://www.gov.uk/government/publications/working-together-to-improve-health-andsocial-care-for-all/integration-and-innovation-working-together-to-improve-health-andsocial-care-for-all-html-version" TargetMode="External"/><Relationship Id="rId5" Type="http://schemas.openxmlformats.org/officeDocument/2006/relationships/hyperlink" Target="https://www.futurelearn.com/courses/psychological-first-aid-for-children-and-young-people" TargetMode="External"/><Relationship Id="rId10" Type="http://schemas.openxmlformats.org/officeDocument/2006/relationships/hyperlink" Target="https://www.england.nhs.uk/mental-health/cyp/eating-disorders/" TargetMode="External"/><Relationship Id="rId4" Type="http://schemas.openxmlformats.org/officeDocument/2006/relationships/hyperlink" Target="https://www.healthylondon.org/paediatric-critical-care-in-practice-pccp/" TargetMode="External"/><Relationship Id="rId9" Type="http://schemas.openxmlformats.org/officeDocument/2006/relationships/hyperlink" Target="https://www.rcpch.ac.uk/resources/facing-future-standards-children-young-people-emergency-care-setting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2EF51-A59B-49D8-B145-C6D2C372DEBA}"/>
              </a:ext>
            </a:extLst>
          </p:cNvPr>
          <p:cNvSpPr>
            <a:spLocks noGrp="1"/>
          </p:cNvSpPr>
          <p:nvPr>
            <p:ph type="ctrTitle"/>
          </p:nvPr>
        </p:nvSpPr>
        <p:spPr>
          <a:xfrm>
            <a:off x="643574" y="1310326"/>
            <a:ext cx="10888623" cy="2444093"/>
          </a:xfrm>
        </p:spPr>
        <p:txBody>
          <a:bodyPr>
            <a:noAutofit/>
          </a:bodyPr>
          <a:lstStyle/>
          <a:p>
            <a:br>
              <a:rPr lang="en-GB" b="1" dirty="0"/>
            </a:br>
            <a:br>
              <a:rPr lang="en-GB" b="1" dirty="0"/>
            </a:br>
            <a:r>
              <a:rPr lang="en-GB" b="1" dirty="0"/>
              <a:t>Emerging from Lockdown: Children and Young People and Mental Health difficulties </a:t>
            </a:r>
            <a:br>
              <a:rPr lang="en-GB" dirty="0"/>
            </a:br>
            <a:endParaRPr lang="en-GB" dirty="0"/>
          </a:p>
        </p:txBody>
      </p:sp>
    </p:spTree>
    <p:extLst>
      <p:ext uri="{BB962C8B-B14F-4D97-AF65-F5344CB8AC3E}">
        <p14:creationId xmlns:p14="http://schemas.microsoft.com/office/powerpoint/2010/main" val="2057878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DB4C7C-DF56-4CF0-B8E6-62F85D379C53}"/>
              </a:ext>
            </a:extLst>
          </p:cNvPr>
          <p:cNvSpPr>
            <a:spLocks noGrp="1"/>
          </p:cNvSpPr>
          <p:nvPr>
            <p:ph type="title"/>
          </p:nvPr>
        </p:nvSpPr>
        <p:spPr>
          <a:xfrm>
            <a:off x="98554" y="193637"/>
            <a:ext cx="9949089" cy="645459"/>
          </a:xfrm>
        </p:spPr>
        <p:txBody>
          <a:bodyPr/>
          <a:lstStyle/>
          <a:p>
            <a:r>
              <a:rPr lang="en-GB" sz="3200" b="1" dirty="0"/>
              <a:t>Key messages</a:t>
            </a:r>
          </a:p>
        </p:txBody>
      </p:sp>
      <p:sp>
        <p:nvSpPr>
          <p:cNvPr id="10" name="Rectangle 9">
            <a:extLst>
              <a:ext uri="{FF2B5EF4-FFF2-40B4-BE49-F238E27FC236}">
                <a16:creationId xmlns:a16="http://schemas.microsoft.com/office/drawing/2014/main" id="{1A2450F2-66EE-4E8C-9891-D8E3E64BF195}"/>
              </a:ext>
            </a:extLst>
          </p:cNvPr>
          <p:cNvSpPr/>
          <p:nvPr/>
        </p:nvSpPr>
        <p:spPr>
          <a:xfrm>
            <a:off x="98554" y="1309743"/>
            <a:ext cx="11867304" cy="4708981"/>
          </a:xfrm>
          <a:prstGeom prst="rect">
            <a:avLst/>
          </a:prstGeom>
        </p:spPr>
        <p:txBody>
          <a:bodyPr wrap="square">
            <a:spAutoFit/>
          </a:bodyPr>
          <a:lstStyle/>
          <a:p>
            <a:pPr marL="285750" indent="-285750" fontAlgn="ctr">
              <a:spcBef>
                <a:spcPts val="1500"/>
              </a:spcBef>
              <a:spcAft>
                <a:spcPts val="0"/>
              </a:spcAft>
              <a:buFont typeface="Arial" panose="020B0604020202020204" pitchFamily="34" charset="0"/>
              <a:buChar char="•"/>
            </a:pPr>
            <a:r>
              <a:rPr lang="en-US" dirty="0">
                <a:latin typeface="Arial" panose="020B0604020202020204" pitchFamily="34" charset="0"/>
                <a:cs typeface="Arial" panose="020B0604020202020204" pitchFamily="34" charset="0"/>
              </a:rPr>
              <a:t>You will be aware that the pandemic has been challenging, especially children and young people’s mental health. Periods of lockdown and easing can be difficult and as we come out of our latest lockdown, we are seeing signs that some CYP are struggling with adjusting to new routines and increased expectations. </a:t>
            </a:r>
          </a:p>
          <a:p>
            <a:pPr marL="285750" indent="-285750" fontAlgn="ctr">
              <a:spcBef>
                <a:spcPts val="1500"/>
              </a:spcBef>
              <a:buFont typeface="Arial" panose="020B0604020202020204" pitchFamily="34" charset="0"/>
              <a:buChar char="•"/>
            </a:pPr>
            <a:r>
              <a:rPr lang="en-GB" dirty="0">
                <a:latin typeface="Arial" panose="020B0604020202020204" pitchFamily="34" charset="0"/>
                <a:cs typeface="Arial" panose="020B0604020202020204" pitchFamily="34" charset="0"/>
              </a:rPr>
              <a:t>We have recently published several blogs helping </a:t>
            </a:r>
            <a:r>
              <a:rPr lang="en-GB" u="sng" dirty="0">
                <a:latin typeface="Arial" panose="020B0604020202020204" pitchFamily="34" charset="0"/>
                <a:cs typeface="Arial" panose="020B0604020202020204" pitchFamily="34" charset="0"/>
                <a:hlinkClick r:id="rId3"/>
              </a:rPr>
              <a:t>CYP</a:t>
            </a:r>
            <a:r>
              <a:rPr lang="en-GB" dirty="0">
                <a:latin typeface="Arial" panose="020B0604020202020204" pitchFamily="34" charset="0"/>
                <a:cs typeface="Arial" panose="020B0604020202020204" pitchFamily="34" charset="0"/>
              </a:rPr>
              <a:t>, </a:t>
            </a:r>
            <a:r>
              <a:rPr lang="en-GB" u="sng" dirty="0">
                <a:latin typeface="Arial" panose="020B0604020202020204" pitchFamily="34" charset="0"/>
                <a:cs typeface="Arial" panose="020B0604020202020204" pitchFamily="34" charset="0"/>
                <a:hlinkClick r:id="rId4"/>
              </a:rPr>
              <a:t>families and carers</a:t>
            </a:r>
            <a:r>
              <a:rPr lang="en-GB" dirty="0">
                <a:latin typeface="Arial" panose="020B0604020202020204" pitchFamily="34" charset="0"/>
                <a:cs typeface="Arial" panose="020B0604020202020204" pitchFamily="34" charset="0"/>
              </a:rPr>
              <a:t> understand that increased stress and anxiety can be a perfectly normal response to the current situation, and signposting to help for those who are struggling. The most recent ones focus on </a:t>
            </a:r>
            <a:r>
              <a:rPr lang="en-GB" u="sng" dirty="0">
                <a:latin typeface="Arial" panose="020B0604020202020204" pitchFamily="34" charset="0"/>
                <a:cs typeface="Arial" panose="020B0604020202020204" pitchFamily="34" charset="0"/>
                <a:hlinkClick r:id="rId5"/>
              </a:rPr>
              <a:t>eating disorders</a:t>
            </a:r>
            <a:r>
              <a:rPr lang="en-GB" dirty="0">
                <a:latin typeface="Arial" panose="020B0604020202020204" pitchFamily="34" charset="0"/>
                <a:cs typeface="Arial" panose="020B0604020202020204" pitchFamily="34" charset="0"/>
              </a:rPr>
              <a:t>, and </a:t>
            </a:r>
            <a:r>
              <a:rPr lang="en-GB" u="sng" dirty="0">
                <a:latin typeface="Arial" panose="020B0604020202020204" pitchFamily="34" charset="0"/>
                <a:cs typeface="Arial" panose="020B0604020202020204" pitchFamily="34" charset="0"/>
                <a:hlinkClick r:id="rId6"/>
              </a:rPr>
              <a:t>the easing of lockdown</a:t>
            </a:r>
            <a:r>
              <a:rPr lang="en-GB" dirty="0">
                <a:latin typeface="Arial" panose="020B0604020202020204" pitchFamily="34" charset="0"/>
                <a:cs typeface="Arial" panose="020B0604020202020204" pitchFamily="34" charset="0"/>
              </a:rPr>
              <a:t>.</a:t>
            </a:r>
          </a:p>
          <a:p>
            <a:pPr marL="285750" indent="-285750" fontAlgn="ctr">
              <a:spcBef>
                <a:spcPts val="1500"/>
              </a:spcBef>
              <a:spcAft>
                <a:spcPts val="0"/>
              </a:spcAft>
              <a:buFont typeface="Arial" panose="020B0604020202020204" pitchFamily="34" charset="0"/>
              <a:buChar char="•"/>
            </a:pPr>
            <a:r>
              <a:rPr lang="en-GB" dirty="0">
                <a:latin typeface="Arial" panose="020B0604020202020204" pitchFamily="34" charset="0"/>
                <a:cs typeface="Arial" panose="020B0604020202020204" pitchFamily="34" charset="0"/>
              </a:rPr>
              <a:t>NHS mental health services are working as usual and CYP, their families and carers should ask for help when needed. </a:t>
            </a:r>
          </a:p>
          <a:p>
            <a:pPr marL="285750" indent="-285750" fontAlgn="ctr">
              <a:spcBef>
                <a:spcPts val="1500"/>
              </a:spcBef>
              <a:buFont typeface="Arial" panose="020B0604020202020204" pitchFamily="34" charset="0"/>
              <a:buChar char="•"/>
            </a:pPr>
            <a:r>
              <a:rPr lang="en-GB" dirty="0">
                <a:latin typeface="Arial" panose="020B0604020202020204" pitchFamily="34" charset="0"/>
                <a:cs typeface="Arial" panose="020B0604020202020204" pitchFamily="34" charset="0"/>
              </a:rPr>
              <a:t>We have established local 24/7 NHS</a:t>
            </a:r>
            <a:r>
              <a:rPr lang="en-GB" dirty="0">
                <a:solidFill>
                  <a:srgbClr val="030303"/>
                </a:solidFill>
                <a:latin typeface="Arial" panose="020B0604020202020204" pitchFamily="34" charset="0"/>
                <a:ea typeface="Calibri" panose="020F0502020204030204" pitchFamily="34" charset="0"/>
                <a:cs typeface="Arial" panose="020B0604020202020204" pitchFamily="34" charset="0"/>
              </a:rPr>
              <a:t> </a:t>
            </a:r>
            <a:r>
              <a:rPr lang="en-GB" dirty="0">
                <a:solidFill>
                  <a:srgbClr val="030303"/>
                </a:solidFill>
                <a:latin typeface="Arial" panose="020B0604020202020204" pitchFamily="34" charset="0"/>
                <a:ea typeface="Calibri" panose="020F0502020204030204" pitchFamily="34" charset="0"/>
                <a:cs typeface="Arial" panose="020B0604020202020204" pitchFamily="34" charset="0"/>
                <a:hlinkClick r:id="rId7"/>
              </a:rPr>
              <a:t>urgent mental health lines </a:t>
            </a:r>
            <a:r>
              <a:rPr lang="en-GB" dirty="0">
                <a:solidFill>
                  <a:srgbClr val="030303"/>
                </a:solidFill>
                <a:latin typeface="Arial" panose="020B0604020202020204" pitchFamily="34" charset="0"/>
                <a:ea typeface="Calibri" panose="020F0502020204030204" pitchFamily="34" charset="0"/>
                <a:cs typeface="Arial" panose="020B0604020202020204" pitchFamily="34" charset="0"/>
              </a:rPr>
              <a:t>across the country so anyone can get the help, advice and support they need when they need it. For themselves or loved ones. </a:t>
            </a:r>
            <a:endParaRPr lang="en-GB" dirty="0">
              <a:latin typeface="Arial" panose="020B0604020202020204" pitchFamily="34" charset="0"/>
              <a:cs typeface="Arial" panose="020B0604020202020204" pitchFamily="34" charset="0"/>
            </a:endParaRPr>
          </a:p>
          <a:p>
            <a:pPr marL="285750" indent="-285750" fontAlgn="ctr">
              <a:spcBef>
                <a:spcPts val="1500"/>
              </a:spcBef>
              <a:spcAft>
                <a:spcPts val="0"/>
              </a:spcAft>
              <a:buFont typeface="Arial" panose="020B0604020202020204" pitchFamily="34" charset="0"/>
              <a:buChar char="•"/>
            </a:pPr>
            <a:r>
              <a:rPr lang="en-GB" dirty="0">
                <a:latin typeface="Arial" panose="020B0604020202020204" pitchFamily="34" charset="0"/>
                <a:cs typeface="Arial" panose="020B0604020202020204" pitchFamily="34" charset="0"/>
              </a:rPr>
              <a:t>Help for children and young people can come from several sources, including family, friends, schools and colleges, and the voluntary sector. Charities provide vital and varied interventions via their frontline services, networks, helplines and campaigns. For those who need specialist support, the NHS is here to help.  </a:t>
            </a:r>
          </a:p>
          <a:p>
            <a:pPr marL="742950" lvl="1" indent="-285750">
              <a:buFont typeface="Arial" panose="020B0604020202020204" pitchFamily="34" charset="0"/>
              <a:buChar char="•"/>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6949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DB4C7C-DF56-4CF0-B8E6-62F85D379C53}"/>
              </a:ext>
            </a:extLst>
          </p:cNvPr>
          <p:cNvSpPr>
            <a:spLocks noGrp="1"/>
          </p:cNvSpPr>
          <p:nvPr>
            <p:ph type="title"/>
          </p:nvPr>
        </p:nvSpPr>
        <p:spPr>
          <a:xfrm>
            <a:off x="98554" y="193637"/>
            <a:ext cx="9949089" cy="645459"/>
          </a:xfrm>
        </p:spPr>
        <p:txBody>
          <a:bodyPr/>
          <a:lstStyle/>
          <a:p>
            <a:r>
              <a:rPr lang="en-GB" sz="3200" b="1" dirty="0"/>
              <a:t>Resources for CYP, families and carers</a:t>
            </a:r>
          </a:p>
        </p:txBody>
      </p:sp>
      <p:sp>
        <p:nvSpPr>
          <p:cNvPr id="2" name="Rectangle 1">
            <a:extLst>
              <a:ext uri="{FF2B5EF4-FFF2-40B4-BE49-F238E27FC236}">
                <a16:creationId xmlns:a16="http://schemas.microsoft.com/office/drawing/2014/main" id="{7253E6D3-8E7C-449E-9782-85E7AAEF669B}"/>
              </a:ext>
            </a:extLst>
          </p:cNvPr>
          <p:cNvSpPr/>
          <p:nvPr/>
        </p:nvSpPr>
        <p:spPr>
          <a:xfrm>
            <a:off x="280567" y="640913"/>
            <a:ext cx="5457712" cy="6186309"/>
          </a:xfrm>
          <a:prstGeom prst="rect">
            <a:avLst/>
          </a:prstGeom>
        </p:spPr>
        <p:txBody>
          <a:bodyPr wrap="square">
            <a:spAutoFit/>
          </a:bodyPr>
          <a:lstStyle/>
          <a:p>
            <a:pPr marL="285750" indent="-285750" fontAlgn="base">
              <a:buFont typeface="Arial" panose="020B0604020202020204" pitchFamily="34" charset="0"/>
              <a:buChar char="•"/>
            </a:pPr>
            <a:endParaRPr lang="en-GB" sz="1400" dirty="0">
              <a:solidFill>
                <a:srgbClr val="000000"/>
              </a:solidFill>
              <a:latin typeface="Arial" panose="020B0604020202020204" pitchFamily="34" charset="0"/>
            </a:endParaRPr>
          </a:p>
          <a:p>
            <a:pPr marL="285750" indent="-285750" fontAlgn="base">
              <a:buFont typeface="Arial" panose="020B0604020202020204" pitchFamily="34" charset="0"/>
              <a:buChar char="•"/>
            </a:pPr>
            <a:r>
              <a:rPr lang="en-GB" sz="1600" dirty="0">
                <a:solidFill>
                  <a:srgbClr val="030303"/>
                </a:solidFill>
                <a:latin typeface="Arial" panose="020B0604020202020204" pitchFamily="34" charset="0"/>
              </a:rPr>
              <a:t>Local NHS 24/7 urgent mental health lines (which can be found on </a:t>
            </a:r>
            <a:r>
              <a:rPr lang="en-GB" sz="1600" u="sng" dirty="0">
                <a:solidFill>
                  <a:srgbClr val="005EB8"/>
                </a:solidFill>
                <a:latin typeface="Arial" panose="020B0604020202020204" pitchFamily="34" charset="0"/>
                <a:hlinkClick r:id="rId3"/>
              </a:rPr>
              <a:t>nhs.uk/</a:t>
            </a:r>
            <a:r>
              <a:rPr lang="en-GB" sz="1600" u="sng" dirty="0" err="1">
                <a:solidFill>
                  <a:srgbClr val="005EB8"/>
                </a:solidFill>
                <a:latin typeface="Arial" panose="020B0604020202020204" pitchFamily="34" charset="0"/>
                <a:hlinkClick r:id="rId3"/>
              </a:rPr>
              <a:t>urgentmentalhealth</a:t>
            </a:r>
            <a:r>
              <a:rPr lang="en-GB" sz="1600" dirty="0">
                <a:solidFill>
                  <a:srgbClr val="030303"/>
                </a:solidFill>
                <a:latin typeface="Arial" panose="020B0604020202020204" pitchFamily="34" charset="0"/>
              </a:rPr>
              <a:t>). </a:t>
            </a:r>
          </a:p>
          <a:p>
            <a:pPr fontAlgn="base"/>
            <a:endParaRPr lang="en-GB" sz="1600" dirty="0">
              <a:solidFill>
                <a:srgbClr val="030303"/>
              </a:solidFill>
              <a:latin typeface="Arial" panose="020B0604020202020204" pitchFamily="34" charset="0"/>
            </a:endParaRPr>
          </a:p>
          <a:p>
            <a:pPr marL="285750" indent="-285750" fontAlgn="base">
              <a:buFont typeface="Arial" panose="020B0604020202020204" pitchFamily="34" charset="0"/>
              <a:buChar char="•"/>
            </a:pPr>
            <a:r>
              <a:rPr lang="en-GB" sz="1600" dirty="0">
                <a:solidFill>
                  <a:srgbClr val="030303"/>
                </a:solidFill>
                <a:latin typeface="Arial" panose="020B0604020202020204" pitchFamily="34" charset="0"/>
                <a:cs typeface="Arial" panose="020B0604020202020204" pitchFamily="34" charset="0"/>
              </a:rPr>
              <a:t>Public Health England’s </a:t>
            </a:r>
            <a:r>
              <a:rPr lang="en-GB" sz="1600" u="sng" dirty="0">
                <a:solidFill>
                  <a:srgbClr val="0070C0"/>
                </a:solidFill>
                <a:latin typeface="Arial" panose="020B0604020202020204" pitchFamily="34" charset="0"/>
                <a:cs typeface="Arial" panose="020B0604020202020204" pitchFamily="34" charset="0"/>
                <a:hlinkClick r:id="rId4"/>
              </a:rPr>
              <a:t>Better Health Every Mind Matters</a:t>
            </a:r>
            <a:r>
              <a:rPr lang="en-GB" sz="1600" dirty="0">
                <a:solidFill>
                  <a:srgbClr val="030303"/>
                </a:solidFill>
                <a:latin typeface="Arial" panose="020B0604020202020204" pitchFamily="34" charset="0"/>
                <a:cs typeface="Arial" panose="020B0604020202020204" pitchFamily="34" charset="0"/>
              </a:rPr>
              <a:t> campaign which provides helpful tips for </a:t>
            </a:r>
            <a:r>
              <a:rPr lang="en-GB" sz="1600" u="sng" dirty="0">
                <a:solidFill>
                  <a:srgbClr val="0070C0"/>
                </a:solidFill>
                <a:latin typeface="Arial" panose="020B0604020202020204" pitchFamily="34" charset="0"/>
                <a:cs typeface="Arial" panose="020B0604020202020204" pitchFamily="34" charset="0"/>
                <a:hlinkClick r:id="rId5"/>
              </a:rPr>
              <a:t>young people</a:t>
            </a:r>
            <a:r>
              <a:rPr lang="en-GB" sz="1600" dirty="0">
                <a:solidFill>
                  <a:srgbClr val="030303"/>
                </a:solidFill>
                <a:latin typeface="Arial" panose="020B0604020202020204" pitchFamily="34" charset="0"/>
                <a:cs typeface="Arial" panose="020B0604020202020204" pitchFamily="34" charset="0"/>
              </a:rPr>
              <a:t>, parents and carers. There are designated pages to help parents and carers </a:t>
            </a:r>
            <a:r>
              <a:rPr lang="en-GB" sz="1600" u="sng" dirty="0">
                <a:solidFill>
                  <a:srgbClr val="0070C0"/>
                </a:solidFill>
                <a:latin typeface="Arial" panose="020B0604020202020204" pitchFamily="34" charset="0"/>
                <a:cs typeface="Arial" panose="020B0604020202020204" pitchFamily="34" charset="0"/>
                <a:hlinkClick r:id="rId6"/>
              </a:rPr>
              <a:t>spot the signs</a:t>
            </a:r>
            <a:r>
              <a:rPr lang="en-GB" sz="1600" dirty="0">
                <a:solidFill>
                  <a:srgbClr val="030303"/>
                </a:solidFill>
                <a:latin typeface="Arial" panose="020B0604020202020204" pitchFamily="34" charset="0"/>
                <a:cs typeface="Arial" panose="020B0604020202020204" pitchFamily="34" charset="0"/>
              </a:rPr>
              <a:t> that children may be struggling with their mental health and also provides advice that can help maintain good mental wellbeing. </a:t>
            </a:r>
          </a:p>
          <a:p>
            <a:pPr marL="285750" indent="-285750" fontAlgn="base">
              <a:buFont typeface="Arial" panose="020B0604020202020204" pitchFamily="34" charset="0"/>
              <a:buChar char="•"/>
            </a:pPr>
            <a:endParaRPr lang="en-GB" sz="1600" dirty="0">
              <a:solidFill>
                <a:srgbClr val="030303"/>
              </a:solidFill>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en-GB" sz="1600" u="sng" dirty="0">
                <a:solidFill>
                  <a:srgbClr val="0070C0"/>
                </a:solidFill>
                <a:latin typeface="Arial" panose="020B0604020202020204" pitchFamily="34" charset="0"/>
                <a:cs typeface="Arial" panose="020B0604020202020204" pitchFamily="34" charset="0"/>
                <a:hlinkClick r:id="rId7"/>
              </a:rPr>
              <a:t>YoungMinds Parents Helpline</a:t>
            </a:r>
            <a:r>
              <a:rPr lang="en-GB" sz="1600" dirty="0">
                <a:solidFill>
                  <a:srgbClr val="000000"/>
                </a:solidFill>
                <a:latin typeface="Arial" panose="020B0604020202020204" pitchFamily="34" charset="0"/>
                <a:cs typeface="Arial" panose="020B0604020202020204" pitchFamily="34" charset="0"/>
              </a:rPr>
              <a:t> is available for parents, guardians and carers and you can call them on 0808 802 5544; 9.30am to 4pm on weekdays. </a:t>
            </a:r>
          </a:p>
          <a:p>
            <a:pPr marL="285750" indent="-285750" fontAlgn="base">
              <a:buFont typeface="Arial" panose="020B0604020202020204" pitchFamily="34" charset="0"/>
              <a:buChar char="•"/>
            </a:pPr>
            <a:endParaRPr lang="en-GB" sz="1600" dirty="0">
              <a:solidFill>
                <a:srgbClr val="000000"/>
              </a:solidFill>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en-GB" sz="1600" u="sng" dirty="0">
                <a:solidFill>
                  <a:srgbClr val="0070C0"/>
                </a:solidFill>
                <a:latin typeface="Arial" panose="020B0604020202020204" pitchFamily="34" charset="0"/>
                <a:cs typeface="Arial" panose="020B0604020202020204" pitchFamily="34" charset="0"/>
                <a:hlinkClick r:id="rId8"/>
              </a:rPr>
              <a:t>Young Minds Crisis Messenger</a:t>
            </a:r>
            <a:r>
              <a:rPr lang="en-GB" sz="1600" dirty="0">
                <a:solidFill>
                  <a:srgbClr val="000000"/>
                </a:solidFill>
                <a:latin typeface="Arial" panose="020B0604020202020204" pitchFamily="34" charset="0"/>
                <a:cs typeface="Arial" panose="020B0604020202020204" pitchFamily="34" charset="0"/>
              </a:rPr>
              <a:t> provides free crisis support during a crisis – this is available every day of the week, at any time day or night. All that is required is to text YM to 85258. All texts are answered by trained volunteers, with support from experienced clinical supervisors. Texts are free from EE, O2, Vodafone, 3, Virgin Mobile, BT Mobile, </a:t>
            </a:r>
            <a:r>
              <a:rPr lang="en-GB" sz="1600" dirty="0" err="1">
                <a:solidFill>
                  <a:srgbClr val="000000"/>
                </a:solidFill>
                <a:latin typeface="Arial" panose="020B0604020202020204" pitchFamily="34" charset="0"/>
                <a:cs typeface="Arial" panose="020B0604020202020204" pitchFamily="34" charset="0"/>
              </a:rPr>
              <a:t>GiffGaff</a:t>
            </a:r>
            <a:r>
              <a:rPr lang="en-GB" sz="1600" dirty="0">
                <a:solidFill>
                  <a:srgbClr val="000000"/>
                </a:solidFill>
                <a:latin typeface="Arial" panose="020B0604020202020204" pitchFamily="34" charset="0"/>
                <a:cs typeface="Arial" panose="020B0604020202020204" pitchFamily="34" charset="0"/>
              </a:rPr>
              <a:t>, Tesco Mobile and Telecom Plus. </a:t>
            </a:r>
          </a:p>
          <a:p>
            <a:pPr fontAlgn="base">
              <a:buFont typeface="Arial" panose="020B0604020202020204" pitchFamily="34" charset="0"/>
              <a:buChar char="•"/>
            </a:pPr>
            <a:endParaRPr lang="en-GB" sz="1400" dirty="0">
              <a:solidFill>
                <a:srgbClr val="000000"/>
              </a:solidFill>
              <a:latin typeface="Arial" panose="020B0604020202020204" pitchFamily="34" charset="0"/>
            </a:endParaRPr>
          </a:p>
        </p:txBody>
      </p:sp>
      <p:sp>
        <p:nvSpPr>
          <p:cNvPr id="5" name="Rectangle 4">
            <a:extLst>
              <a:ext uri="{FF2B5EF4-FFF2-40B4-BE49-F238E27FC236}">
                <a16:creationId xmlns:a16="http://schemas.microsoft.com/office/drawing/2014/main" id="{3EA5207F-9CE2-452D-95A0-BBCC594AD2C7}"/>
              </a:ext>
            </a:extLst>
          </p:cNvPr>
          <p:cNvSpPr/>
          <p:nvPr/>
        </p:nvSpPr>
        <p:spPr>
          <a:xfrm>
            <a:off x="5920292" y="610136"/>
            <a:ext cx="6096000" cy="6247864"/>
          </a:xfrm>
          <a:prstGeom prst="rect">
            <a:avLst/>
          </a:prstGeom>
        </p:spPr>
        <p:txBody>
          <a:bodyPr>
            <a:spAutoFit/>
          </a:bodyPr>
          <a:lstStyle/>
          <a:p>
            <a:pPr marL="285750" indent="-285750" fontAlgn="base">
              <a:buFont typeface="Arial" panose="020B0604020202020204" pitchFamily="34" charset="0"/>
              <a:buChar char="•"/>
            </a:pPr>
            <a:endParaRPr lang="en-GB" sz="1600" dirty="0">
              <a:solidFill>
                <a:srgbClr val="000000"/>
              </a:solidFill>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en-GB" sz="1600" u="sng" dirty="0">
                <a:solidFill>
                  <a:srgbClr val="0563C1"/>
                </a:solidFill>
                <a:latin typeface="Arial" panose="020B0604020202020204" pitchFamily="34" charset="0"/>
                <a:cs typeface="Arial" panose="020B0604020202020204" pitchFamily="34" charset="0"/>
                <a:hlinkClick r:id="rId9"/>
              </a:rPr>
              <a:t>Papyrus (Prevention of Young Suicide)</a:t>
            </a:r>
            <a:r>
              <a:rPr lang="en-GB" sz="1600" dirty="0">
                <a:solidFill>
                  <a:srgbClr val="000000"/>
                </a:solidFill>
                <a:latin typeface="Arial" panose="020B0604020202020204" pitchFamily="34" charset="0"/>
                <a:cs typeface="Arial" panose="020B0604020202020204" pitchFamily="34" charset="0"/>
              </a:rPr>
              <a:t> provides advice and support for young people who feel like they want to take their own life, and all their advice is confidential. Their helpline – </a:t>
            </a:r>
            <a:r>
              <a:rPr lang="en-GB" sz="1600" dirty="0" err="1">
                <a:solidFill>
                  <a:srgbClr val="000000"/>
                </a:solidFill>
                <a:latin typeface="Arial" panose="020B0604020202020204" pitchFamily="34" charset="0"/>
                <a:cs typeface="Arial" panose="020B0604020202020204" pitchFamily="34" charset="0"/>
              </a:rPr>
              <a:t>HOPELineUK</a:t>
            </a:r>
            <a:r>
              <a:rPr lang="en-GB" sz="1600" dirty="0">
                <a:solidFill>
                  <a:srgbClr val="000000"/>
                </a:solidFill>
                <a:latin typeface="Arial" panose="020B0604020202020204" pitchFamily="34" charset="0"/>
                <a:cs typeface="Arial" panose="020B0604020202020204" pitchFamily="34" charset="0"/>
              </a:rPr>
              <a:t> – can be reached on 0800 068 41 41 or one can text them on 07786 209 687 (lines are open every day from 9am to midnight). </a:t>
            </a:r>
          </a:p>
          <a:p>
            <a:pPr marL="285750" indent="-285750" fontAlgn="base">
              <a:buFont typeface="Arial" panose="020B0604020202020204" pitchFamily="34" charset="0"/>
              <a:buChar char="•"/>
            </a:pPr>
            <a:endParaRPr lang="en-GB" sz="1600" dirty="0">
              <a:solidFill>
                <a:srgbClr val="000000"/>
              </a:solidFill>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en-GB" sz="1600" u="sng" dirty="0">
                <a:solidFill>
                  <a:srgbClr val="0563C1"/>
                </a:solidFill>
                <a:latin typeface="Arial" panose="020B0604020202020204" pitchFamily="34" charset="0"/>
                <a:cs typeface="Arial" panose="020B0604020202020204" pitchFamily="34" charset="0"/>
                <a:hlinkClick r:id="rId10"/>
              </a:rPr>
              <a:t>Childline</a:t>
            </a:r>
            <a:r>
              <a:rPr lang="en-GB" sz="1600" dirty="0">
                <a:solidFill>
                  <a:srgbClr val="000000"/>
                </a:solidFill>
                <a:latin typeface="Arial" panose="020B0604020202020204" pitchFamily="34" charset="0"/>
                <a:cs typeface="Arial" panose="020B0604020202020204" pitchFamily="34" charset="0"/>
              </a:rPr>
              <a:t> offer support to CYP under 19, and they confidentially call, email, or chat online about any problem, big or small. Their freephone 24-hour helpline is 0800 1111. You can </a:t>
            </a:r>
            <a:r>
              <a:rPr lang="en-GB" sz="1600" u="sng" dirty="0">
                <a:solidFill>
                  <a:srgbClr val="0563C1"/>
                </a:solidFill>
                <a:latin typeface="Arial" panose="020B0604020202020204" pitchFamily="34" charset="0"/>
                <a:cs typeface="Arial" panose="020B0604020202020204" pitchFamily="34" charset="0"/>
                <a:hlinkClick r:id="rId11"/>
              </a:rPr>
              <a:t>sign up for a Childline account</a:t>
            </a:r>
            <a:r>
              <a:rPr lang="en-GB" sz="1600" dirty="0">
                <a:solidFill>
                  <a:srgbClr val="000000"/>
                </a:solidFill>
                <a:latin typeface="Arial" panose="020B0604020202020204" pitchFamily="34" charset="0"/>
                <a:cs typeface="Arial" panose="020B0604020202020204" pitchFamily="34" charset="0"/>
              </a:rPr>
              <a:t> on their website and you will then be able to message a counsellor anytime without using an email address. Or you can have a one-to-one chat with an </a:t>
            </a:r>
            <a:r>
              <a:rPr lang="en-GB" sz="1600" u="sng" dirty="0">
                <a:solidFill>
                  <a:srgbClr val="0563C1"/>
                </a:solidFill>
                <a:latin typeface="Arial" panose="020B0604020202020204" pitchFamily="34" charset="0"/>
                <a:cs typeface="Arial" panose="020B0604020202020204" pitchFamily="34" charset="0"/>
                <a:hlinkClick r:id="rId12"/>
              </a:rPr>
              <a:t>online advisor.</a:t>
            </a:r>
            <a:r>
              <a:rPr lang="en-GB" sz="1600" dirty="0">
                <a:solidFill>
                  <a:srgbClr val="0563C1"/>
                </a:solidFill>
                <a:latin typeface="Arial" panose="020B0604020202020204" pitchFamily="34" charset="0"/>
                <a:cs typeface="Arial" panose="020B0604020202020204" pitchFamily="34" charset="0"/>
              </a:rPr>
              <a:t> </a:t>
            </a:r>
          </a:p>
          <a:p>
            <a:pPr marL="285750" indent="-285750" fontAlgn="base">
              <a:buFont typeface="Arial" panose="020B0604020202020204" pitchFamily="34" charset="0"/>
              <a:buChar char="•"/>
            </a:pPr>
            <a:endParaRPr lang="en-GB" sz="1600" dirty="0">
              <a:solidFill>
                <a:srgbClr val="000000"/>
              </a:solidFill>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en-GB" sz="1600" u="sng" dirty="0">
                <a:solidFill>
                  <a:srgbClr val="0563C1"/>
                </a:solidFill>
                <a:latin typeface="Arial" panose="020B0604020202020204" pitchFamily="34" charset="0"/>
                <a:cs typeface="Arial" panose="020B0604020202020204" pitchFamily="34" charset="0"/>
                <a:hlinkClick r:id="rId13"/>
              </a:rPr>
              <a:t>SHOUT</a:t>
            </a:r>
            <a:r>
              <a:rPr lang="en-GB" sz="1600" dirty="0">
                <a:solidFill>
                  <a:srgbClr val="000000"/>
                </a:solidFill>
                <a:latin typeface="Arial" panose="020B0604020202020204" pitchFamily="34" charset="0"/>
                <a:cs typeface="Arial" panose="020B0604020202020204" pitchFamily="34" charset="0"/>
              </a:rPr>
              <a:t> provides free, confidential, 24/7 text message support in the UK for anyone who is struggling to cope and anyone in crisis. Text SHOUT to 85258. This service is free on all major mobile networks. </a:t>
            </a:r>
          </a:p>
          <a:p>
            <a:pPr marL="285750" indent="-285750" fontAlgn="base">
              <a:buFont typeface="Arial" panose="020B0604020202020204" pitchFamily="34" charset="0"/>
              <a:buChar char="•"/>
            </a:pPr>
            <a:endParaRPr lang="en-GB" sz="1600" dirty="0">
              <a:solidFill>
                <a:srgbClr val="000000"/>
              </a:solidFill>
              <a:latin typeface="Arial" panose="020B0604020202020204" pitchFamily="34" charset="0"/>
              <a:cs typeface="Arial" panose="020B0604020202020204" pitchFamily="34" charset="0"/>
            </a:endParaRPr>
          </a:p>
          <a:p>
            <a:pPr marL="285750" indent="-285750" fontAlgn="base">
              <a:buFont typeface="Arial" panose="020B0604020202020204" pitchFamily="34" charset="0"/>
              <a:buChar char="•"/>
            </a:pPr>
            <a:r>
              <a:rPr lang="en-GB" sz="1600" u="sng" dirty="0">
                <a:solidFill>
                  <a:srgbClr val="0563C1"/>
                </a:solidFill>
                <a:latin typeface="Arial" panose="020B0604020202020204" pitchFamily="34" charset="0"/>
                <a:cs typeface="Arial" panose="020B0604020202020204" pitchFamily="34" charset="0"/>
                <a:hlinkClick r:id="rId14"/>
              </a:rPr>
              <a:t>Samaritans</a:t>
            </a:r>
            <a:r>
              <a:rPr lang="en-GB" sz="1600" dirty="0">
                <a:solidFill>
                  <a:srgbClr val="000000"/>
                </a:solidFill>
                <a:latin typeface="Arial" panose="020B0604020202020204" pitchFamily="34" charset="0"/>
                <a:cs typeface="Arial" panose="020B0604020202020204" pitchFamily="34" charset="0"/>
                <a:hlinkClick r:id="rId14"/>
              </a:rPr>
              <a:t> </a:t>
            </a:r>
            <a:r>
              <a:rPr lang="en-GB" sz="1600" dirty="0">
                <a:solidFill>
                  <a:srgbClr val="000000"/>
                </a:solidFill>
                <a:latin typeface="Arial" panose="020B0604020202020204" pitchFamily="34" charset="0"/>
                <a:cs typeface="Arial" panose="020B0604020202020204" pitchFamily="34" charset="0"/>
              </a:rPr>
              <a:t>are an organisation who are available at any time of the day or night. They will help the CYP and listen to how they are feeling. They can be reached on 116 123 or via email at </a:t>
            </a:r>
            <a:r>
              <a:rPr lang="en-GB" sz="1600" u="sng" dirty="0">
                <a:solidFill>
                  <a:srgbClr val="0563C1"/>
                </a:solidFill>
                <a:latin typeface="Arial" panose="020B0604020202020204" pitchFamily="34" charset="0"/>
                <a:cs typeface="Arial" panose="020B0604020202020204" pitchFamily="34" charset="0"/>
                <a:hlinkClick r:id="rId15"/>
              </a:rPr>
              <a:t>jo@samaritans.org</a:t>
            </a:r>
            <a:r>
              <a:rPr lang="en-GB" sz="1600" dirty="0">
                <a:solidFill>
                  <a:srgbClr val="000000"/>
                </a:solidFill>
                <a:latin typeface="Arial" panose="020B0604020202020204" pitchFamily="34" charset="0"/>
                <a:cs typeface="Arial" panose="020B0604020202020204" pitchFamily="34" charset="0"/>
              </a:rPr>
              <a:t>. </a:t>
            </a:r>
            <a:r>
              <a:rPr lang="en-GB" sz="1400" dirty="0">
                <a:solidFill>
                  <a:srgbClr val="000000"/>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517780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DB4C7C-DF56-4CF0-B8E6-62F85D379C53}"/>
              </a:ext>
            </a:extLst>
          </p:cNvPr>
          <p:cNvSpPr>
            <a:spLocks noGrp="1"/>
          </p:cNvSpPr>
          <p:nvPr>
            <p:ph type="title"/>
          </p:nvPr>
        </p:nvSpPr>
        <p:spPr>
          <a:xfrm>
            <a:off x="98554" y="193637"/>
            <a:ext cx="9949089" cy="645459"/>
          </a:xfrm>
        </p:spPr>
        <p:txBody>
          <a:bodyPr/>
          <a:lstStyle/>
          <a:p>
            <a:r>
              <a:rPr lang="en-GB" sz="3200" b="1" dirty="0"/>
              <a:t>Resources for Systems</a:t>
            </a:r>
          </a:p>
        </p:txBody>
      </p:sp>
      <p:sp>
        <p:nvSpPr>
          <p:cNvPr id="6" name="Rectangle 5">
            <a:extLst>
              <a:ext uri="{FF2B5EF4-FFF2-40B4-BE49-F238E27FC236}">
                <a16:creationId xmlns:a16="http://schemas.microsoft.com/office/drawing/2014/main" id="{660A464E-4FA0-4FF9-8338-455CF75B0225}"/>
              </a:ext>
            </a:extLst>
          </p:cNvPr>
          <p:cNvSpPr/>
          <p:nvPr/>
        </p:nvSpPr>
        <p:spPr>
          <a:xfrm>
            <a:off x="344245" y="839096"/>
            <a:ext cx="10929769" cy="5355312"/>
          </a:xfrm>
          <a:prstGeom prst="rect">
            <a:avLst/>
          </a:prstGeom>
        </p:spPr>
        <p:txBody>
          <a:bodyPr wrap="square">
            <a:spAutoFit/>
          </a:bodyPr>
          <a:lstStyle/>
          <a:p>
            <a:pPr fontAlgn="base"/>
            <a:r>
              <a:rPr lang="en-GB" b="1" dirty="0">
                <a:solidFill>
                  <a:srgbClr val="005EB8"/>
                </a:solidFill>
                <a:latin typeface="Arial" panose="020B0604020202020204" pitchFamily="34" charset="0"/>
                <a:ea typeface="+mj-ea"/>
                <a:cs typeface="Arial" panose="020B0604020202020204" pitchFamily="34" charset="0"/>
              </a:rPr>
              <a:t>Available guidance and training suggestions to support staff and systems </a:t>
            </a:r>
          </a:p>
          <a:p>
            <a:pPr fontAlgn="base"/>
            <a:endParaRPr lang="en-GB" dirty="0">
              <a:solidFill>
                <a:srgbClr val="002060"/>
              </a:solidFill>
              <a:latin typeface="Arial" panose="020B0604020202020204" pitchFamily="34" charset="0"/>
            </a:endParaRPr>
          </a:p>
          <a:p>
            <a:pPr fontAlgn="base"/>
            <a:r>
              <a:rPr lang="en-GB" b="1" dirty="0">
                <a:solidFill>
                  <a:srgbClr val="000000"/>
                </a:solidFill>
                <a:latin typeface="Arial" panose="020B0604020202020204" pitchFamily="34" charset="0"/>
              </a:rPr>
              <a:t>Training options </a:t>
            </a:r>
            <a:r>
              <a:rPr lang="en-GB" dirty="0">
                <a:solidFill>
                  <a:srgbClr val="000000"/>
                </a:solidFill>
                <a:latin typeface="Arial" panose="020B0604020202020204" pitchFamily="34" charset="0"/>
              </a:rPr>
              <a:t>to support staff and systems:  </a:t>
            </a:r>
          </a:p>
          <a:p>
            <a:pPr marL="285750" indent="-285750" fontAlgn="base">
              <a:buFont typeface="Arial" panose="020B0604020202020204" pitchFamily="34" charset="0"/>
              <a:buChar char="•"/>
            </a:pPr>
            <a:endParaRPr lang="en-GB" dirty="0">
              <a:solidFill>
                <a:srgbClr val="000000"/>
              </a:solidFill>
              <a:latin typeface="Segoe UI" panose="020B0502040204020203" pitchFamily="34" charset="0"/>
            </a:endParaRPr>
          </a:p>
          <a:p>
            <a:pPr marL="285750" indent="-285750" algn="just" fontAlgn="base">
              <a:buFont typeface="Arial" panose="020B0604020202020204" pitchFamily="34" charset="0"/>
              <a:buChar char="•"/>
            </a:pPr>
            <a:r>
              <a:rPr lang="en-GB" u="sng" dirty="0" err="1">
                <a:solidFill>
                  <a:srgbClr val="0070C0"/>
                </a:solidFill>
                <a:latin typeface="Arial" panose="020B0604020202020204" pitchFamily="34" charset="0"/>
                <a:hlinkClick r:id="rId3"/>
              </a:rPr>
              <a:t>MindEd</a:t>
            </a:r>
            <a:r>
              <a:rPr lang="en-GB" dirty="0">
                <a:solidFill>
                  <a:srgbClr val="030303"/>
                </a:solidFill>
                <a:latin typeface="Arial" panose="020B0604020202020204" pitchFamily="34" charset="0"/>
              </a:rPr>
              <a:t> a free educational resource on children and young people's mental health.  </a:t>
            </a:r>
            <a:endParaRPr lang="en-GB" dirty="0">
              <a:solidFill>
                <a:srgbClr val="000000"/>
              </a:solidFill>
              <a:latin typeface="Arial" panose="020B0604020202020204" pitchFamily="34" charset="0"/>
            </a:endParaRPr>
          </a:p>
          <a:p>
            <a:pPr marL="285750" indent="-285750" algn="just" fontAlgn="base">
              <a:buFont typeface="Arial" panose="020B0604020202020204" pitchFamily="34" charset="0"/>
              <a:buChar char="•"/>
            </a:pPr>
            <a:r>
              <a:rPr lang="en-GB" u="sng" dirty="0">
                <a:solidFill>
                  <a:srgbClr val="0070C0"/>
                </a:solidFill>
                <a:latin typeface="Arial" panose="020B0604020202020204" pitchFamily="34" charset="0"/>
                <a:hlinkClick r:id="rId4"/>
              </a:rPr>
              <a:t>Paediatric critical care in practice</a:t>
            </a:r>
            <a:r>
              <a:rPr lang="en-GB" dirty="0">
                <a:solidFill>
                  <a:srgbClr val="030303"/>
                </a:solidFill>
                <a:latin typeface="Arial" panose="020B0604020202020204" pitchFamily="34" charset="0"/>
              </a:rPr>
              <a:t> is an online e-learning portal of resources designed for health professionals to use to develop their knowledge. </a:t>
            </a:r>
            <a:endParaRPr lang="en-GB" dirty="0">
              <a:solidFill>
                <a:srgbClr val="000000"/>
              </a:solidFill>
              <a:latin typeface="Arial" panose="020B0604020202020204" pitchFamily="34" charset="0"/>
            </a:endParaRPr>
          </a:p>
          <a:p>
            <a:pPr marL="285750" indent="-285750" algn="just" fontAlgn="base">
              <a:buFont typeface="Arial" panose="020B0604020202020204" pitchFamily="34" charset="0"/>
              <a:buChar char="•"/>
            </a:pPr>
            <a:r>
              <a:rPr lang="en-GB" u="sng" dirty="0">
                <a:solidFill>
                  <a:srgbClr val="0070C0"/>
                </a:solidFill>
                <a:latin typeface="Arial" panose="020B0604020202020204" pitchFamily="34" charset="0"/>
                <a:hlinkClick r:id="rId5"/>
              </a:rPr>
              <a:t>Psychological First Aid training</a:t>
            </a:r>
            <a:r>
              <a:rPr lang="en-GB" dirty="0">
                <a:solidFill>
                  <a:srgbClr val="030303"/>
                </a:solidFill>
                <a:latin typeface="Arial" panose="020B0604020202020204" pitchFamily="34" charset="0"/>
              </a:rPr>
              <a:t> to support children and young people’s mental health during emergencies and crisis situations. </a:t>
            </a:r>
            <a:endParaRPr lang="en-GB" dirty="0">
              <a:solidFill>
                <a:srgbClr val="000000"/>
              </a:solidFill>
              <a:latin typeface="Arial" panose="020B0604020202020204" pitchFamily="34" charset="0"/>
            </a:endParaRPr>
          </a:p>
          <a:p>
            <a:pPr marL="285750" indent="-285750" algn="just" fontAlgn="base">
              <a:buFont typeface="Arial" panose="020B0604020202020204" pitchFamily="34" charset="0"/>
              <a:buChar char="•"/>
            </a:pPr>
            <a:r>
              <a:rPr lang="en-GB" u="sng" dirty="0">
                <a:solidFill>
                  <a:srgbClr val="0070C0"/>
                </a:solidFill>
                <a:latin typeface="Arial" panose="020B0604020202020204" pitchFamily="34" charset="0"/>
                <a:hlinkClick r:id="rId6"/>
              </a:rPr>
              <a:t>We Can Talk</a:t>
            </a:r>
            <a:r>
              <a:rPr lang="en-GB" dirty="0">
                <a:solidFill>
                  <a:srgbClr val="030303"/>
                </a:solidFill>
                <a:latin typeface="Arial" panose="020B0604020202020204" pitchFamily="34" charset="0"/>
              </a:rPr>
              <a:t>, children and young people’s mental health training, advice and resources for hospital staff.  </a:t>
            </a:r>
            <a:endParaRPr lang="en-GB" dirty="0">
              <a:solidFill>
                <a:srgbClr val="000000"/>
              </a:solidFill>
              <a:latin typeface="Arial" panose="020B0604020202020204" pitchFamily="34" charset="0"/>
            </a:endParaRPr>
          </a:p>
          <a:p>
            <a:pPr fontAlgn="base"/>
            <a:endParaRPr lang="en-GB" dirty="0">
              <a:solidFill>
                <a:srgbClr val="000000"/>
              </a:solidFill>
              <a:latin typeface="Segoe UI" panose="020B0502040204020203" pitchFamily="34" charset="0"/>
            </a:endParaRPr>
          </a:p>
          <a:p>
            <a:pPr fontAlgn="base"/>
            <a:r>
              <a:rPr lang="en-GB" dirty="0">
                <a:solidFill>
                  <a:srgbClr val="000000"/>
                </a:solidFill>
                <a:latin typeface="Arial" panose="020B0604020202020204" pitchFamily="34" charset="0"/>
              </a:rPr>
              <a:t>We would also like to draw your attention to </a:t>
            </a:r>
            <a:r>
              <a:rPr lang="en-GB" b="1" dirty="0">
                <a:solidFill>
                  <a:srgbClr val="000000"/>
                </a:solidFill>
                <a:latin typeface="Arial" panose="020B0604020202020204" pitchFamily="34" charset="0"/>
              </a:rPr>
              <a:t>existing guidance</a:t>
            </a:r>
            <a:r>
              <a:rPr lang="en-GB" dirty="0">
                <a:solidFill>
                  <a:srgbClr val="000000"/>
                </a:solidFill>
                <a:latin typeface="Arial" panose="020B0604020202020204" pitchFamily="34" charset="0"/>
              </a:rPr>
              <a:t>: </a:t>
            </a:r>
          </a:p>
          <a:p>
            <a:pPr marL="285750" indent="-285750" fontAlgn="base">
              <a:buFont typeface="Arial" panose="020B0604020202020204" pitchFamily="34" charset="0"/>
              <a:buChar char="•"/>
            </a:pPr>
            <a:endParaRPr lang="en-GB" dirty="0">
              <a:solidFill>
                <a:srgbClr val="000000"/>
              </a:solidFill>
              <a:latin typeface="Segoe UI" panose="020B0502040204020203" pitchFamily="34" charset="0"/>
            </a:endParaRPr>
          </a:p>
          <a:p>
            <a:pPr marL="285750" indent="-285750" fontAlgn="base">
              <a:buFont typeface="Arial" panose="020B0604020202020204" pitchFamily="34" charset="0"/>
              <a:buChar char="•"/>
            </a:pPr>
            <a:r>
              <a:rPr lang="en-GB" u="sng" dirty="0">
                <a:solidFill>
                  <a:srgbClr val="0563C1"/>
                </a:solidFill>
                <a:latin typeface="Arial" panose="020B0604020202020204" pitchFamily="34" charset="0"/>
                <a:hlinkClick r:id="rId7"/>
              </a:rPr>
              <a:t>RCPCH position statement on role of paediatricians in supporting CYP’s mental health</a:t>
            </a:r>
            <a:r>
              <a:rPr lang="en-GB" dirty="0">
                <a:solidFill>
                  <a:srgbClr val="000000"/>
                </a:solidFill>
                <a:latin typeface="Arial" panose="020B0604020202020204" pitchFamily="34" charset="0"/>
              </a:rPr>
              <a:t> </a:t>
            </a:r>
          </a:p>
          <a:p>
            <a:pPr marL="285750" indent="-285750" fontAlgn="base">
              <a:buFont typeface="Arial" panose="020B0604020202020204" pitchFamily="34" charset="0"/>
              <a:buChar char="•"/>
            </a:pPr>
            <a:r>
              <a:rPr lang="en-GB" u="sng" dirty="0" err="1">
                <a:solidFill>
                  <a:srgbClr val="0563C1"/>
                </a:solidFill>
                <a:latin typeface="Arial" panose="020B0604020202020204" pitchFamily="34" charset="0"/>
                <a:hlinkClick r:id="rId8"/>
              </a:rPr>
              <a:t>RPsych</a:t>
            </a:r>
            <a:r>
              <a:rPr lang="en-GB" u="sng" dirty="0">
                <a:solidFill>
                  <a:srgbClr val="0563C1"/>
                </a:solidFill>
                <a:latin typeface="Arial" panose="020B0604020202020204" pitchFamily="34" charset="0"/>
                <a:hlinkClick r:id="rId8"/>
              </a:rPr>
              <a:t> ‘Quality Standards for Children and Young People for Liaison Psychiatry Services’</a:t>
            </a:r>
            <a:r>
              <a:rPr lang="en-GB" dirty="0">
                <a:solidFill>
                  <a:srgbClr val="000000"/>
                </a:solidFill>
                <a:latin typeface="Arial" panose="020B0604020202020204" pitchFamily="34" charset="0"/>
              </a:rPr>
              <a:t> </a:t>
            </a:r>
          </a:p>
          <a:p>
            <a:pPr marL="285750" indent="-285750" fontAlgn="base">
              <a:buFont typeface="Arial" panose="020B0604020202020204" pitchFamily="34" charset="0"/>
              <a:buChar char="•"/>
            </a:pPr>
            <a:r>
              <a:rPr lang="en-GB" u="sng" dirty="0">
                <a:solidFill>
                  <a:srgbClr val="0563C1"/>
                </a:solidFill>
                <a:latin typeface="Arial" panose="020B0604020202020204" pitchFamily="34" charset="0"/>
                <a:hlinkClick r:id="rId9"/>
              </a:rPr>
              <a:t>RCPCH ‘Facing the Future: standards for children in emergency care settings’</a:t>
            </a:r>
            <a:r>
              <a:rPr lang="en-GB" dirty="0">
                <a:solidFill>
                  <a:srgbClr val="000000"/>
                </a:solidFill>
                <a:latin typeface="Arial" panose="020B0604020202020204" pitchFamily="34" charset="0"/>
              </a:rPr>
              <a:t> </a:t>
            </a:r>
          </a:p>
          <a:p>
            <a:pPr marL="285750" indent="-285750" fontAlgn="base">
              <a:buFont typeface="Arial" panose="020B0604020202020204" pitchFamily="34" charset="0"/>
              <a:buChar char="•"/>
            </a:pPr>
            <a:r>
              <a:rPr lang="en-GB" u="sng" dirty="0">
                <a:solidFill>
                  <a:srgbClr val="0563C1"/>
                </a:solidFill>
                <a:latin typeface="Arial" panose="020B0604020202020204" pitchFamily="34" charset="0"/>
                <a:hlinkClick r:id="rId10"/>
              </a:rPr>
              <a:t>CYP Eating Disorder guidance</a:t>
            </a:r>
            <a:r>
              <a:rPr lang="en-GB" dirty="0">
                <a:solidFill>
                  <a:srgbClr val="0563C1"/>
                </a:solidFill>
                <a:latin typeface="Arial" panose="020B0604020202020204" pitchFamily="34" charset="0"/>
              </a:rPr>
              <a:t> </a:t>
            </a:r>
            <a:endParaRPr lang="en-GB" dirty="0">
              <a:solidFill>
                <a:srgbClr val="000000"/>
              </a:solidFill>
              <a:latin typeface="Arial" panose="020B0604020202020204" pitchFamily="34" charset="0"/>
            </a:endParaRPr>
          </a:p>
          <a:p>
            <a:pPr marL="285750" indent="-285750" fontAlgn="base">
              <a:buFont typeface="Arial" panose="020B0604020202020204" pitchFamily="34" charset="0"/>
              <a:buChar char="•"/>
            </a:pPr>
            <a:r>
              <a:rPr lang="en-GB" u="sng" dirty="0">
                <a:solidFill>
                  <a:srgbClr val="0563C1"/>
                </a:solidFill>
                <a:latin typeface="Arial" panose="020B0604020202020204" pitchFamily="34" charset="0"/>
                <a:hlinkClick r:id="rId11"/>
              </a:rPr>
              <a:t>DHSC ‘Integration and innovation: working together to improve health and social care for all’</a:t>
            </a:r>
            <a:r>
              <a:rPr lang="en-GB" dirty="0">
                <a:solidFill>
                  <a:srgbClr val="0563C1"/>
                </a:solidFill>
                <a:latin typeface="Arial" panose="020B0604020202020204" pitchFamily="34" charset="0"/>
              </a:rPr>
              <a:t> </a:t>
            </a:r>
            <a:endParaRPr lang="en-GB" dirty="0">
              <a:solidFill>
                <a:srgbClr val="000000"/>
              </a:solidFill>
              <a:latin typeface="Arial" panose="020B0604020202020204" pitchFamily="34" charset="0"/>
            </a:endParaRPr>
          </a:p>
        </p:txBody>
      </p:sp>
    </p:spTree>
    <p:extLst>
      <p:ext uri="{BB962C8B-B14F-4D97-AF65-F5344CB8AC3E}">
        <p14:creationId xmlns:p14="http://schemas.microsoft.com/office/powerpoint/2010/main" val="3613110640"/>
      </p:ext>
    </p:extLst>
  </p:cSld>
  <p:clrMapOvr>
    <a:masterClrMapping/>
  </p:clrMapOvr>
</p:sld>
</file>

<file path=ppt/theme/theme1.xml><?xml version="1.0" encoding="utf-8"?>
<a:theme xmlns:a="http://schemas.openxmlformats.org/drawingml/2006/main" name="1_Office Theme">
  <a:themeElements>
    <a:clrScheme name="NHS Improvement">
      <a:dk1>
        <a:srgbClr val="000000"/>
      </a:dk1>
      <a:lt1>
        <a:srgbClr val="FFFFFF"/>
      </a:lt1>
      <a:dk2>
        <a:srgbClr val="003087"/>
      </a:dk2>
      <a:lt2>
        <a:srgbClr val="005EB8"/>
      </a:lt2>
      <a:accent1>
        <a:srgbClr val="005EB8"/>
      </a:accent1>
      <a:accent2>
        <a:srgbClr val="41B6E6"/>
      </a:accent2>
      <a:accent3>
        <a:srgbClr val="768692"/>
      </a:accent3>
      <a:accent4>
        <a:srgbClr val="00A499"/>
      </a:accent4>
      <a:accent5>
        <a:srgbClr val="006747"/>
      </a:accent5>
      <a:accent6>
        <a:srgbClr val="00A9CE"/>
      </a:accent6>
      <a:hlink>
        <a:srgbClr val="0072CE"/>
      </a:hlink>
      <a:folHlink>
        <a:srgbClr val="41B6E6"/>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E04D9491C33A94F83F1C3D75BD887F8" ma:contentTypeVersion="6" ma:contentTypeDescription="Create a new document." ma:contentTypeScope="" ma:versionID="139e2df1402457f5f4ac9c08bb176a44">
  <xsd:schema xmlns:xsd="http://www.w3.org/2001/XMLSchema" xmlns:xs="http://www.w3.org/2001/XMLSchema" xmlns:p="http://schemas.microsoft.com/office/2006/metadata/properties" xmlns:ns2="3b4d944c-2a56-4dde-b6f5-429723ab7c40" xmlns:ns3="619d18fd-dd66-499c-8679-d9bdfdfe2556" targetNamespace="http://schemas.microsoft.com/office/2006/metadata/properties" ma:root="true" ma:fieldsID="acfaeb54662d80d98e673fbcad6fec25" ns2:_="" ns3:_="">
    <xsd:import namespace="3b4d944c-2a56-4dde-b6f5-429723ab7c40"/>
    <xsd:import namespace="619d18fd-dd66-499c-8679-d9bdfdfe255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4d944c-2a56-4dde-b6f5-429723ab7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19d18fd-dd66-499c-8679-d9bdfdfe255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5BB58-76F9-4B81-AC65-74A6DC92E7A8}">
  <ds:schemaRefs>
    <ds:schemaRef ds:uri="http://schemas.microsoft.com/sharepoint/v3/contenttype/forms"/>
  </ds:schemaRefs>
</ds:datastoreItem>
</file>

<file path=customXml/itemProps2.xml><?xml version="1.0" encoding="utf-8"?>
<ds:datastoreItem xmlns:ds="http://schemas.openxmlformats.org/officeDocument/2006/customXml" ds:itemID="{44CBAC45-7641-4604-B264-1654F435FB76}">
  <ds:schemaRefs>
    <ds:schemaRef ds:uri="3b4d944c-2a56-4dde-b6f5-429723ab7c40"/>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619d18fd-dd66-499c-8679-d9bdfdfe2556"/>
    <ds:schemaRef ds:uri="http://www.w3.org/XML/1998/namespace"/>
    <ds:schemaRef ds:uri="http://purl.org/dc/dcmitype/"/>
  </ds:schemaRefs>
</ds:datastoreItem>
</file>

<file path=customXml/itemProps3.xml><?xml version="1.0" encoding="utf-8"?>
<ds:datastoreItem xmlns:ds="http://schemas.openxmlformats.org/officeDocument/2006/customXml" ds:itemID="{23EB162B-E3D0-4008-807F-77EB2E9DBA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4d944c-2a56-4dde-b6f5-429723ab7c40"/>
    <ds:schemaRef ds:uri="619d18fd-dd66-499c-8679-d9bdfdfe25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1728</TotalTime>
  <Words>814</Words>
  <Application>Microsoft Office PowerPoint</Application>
  <PresentationFormat>Widescreen</PresentationFormat>
  <Paragraphs>44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Segoe UI</vt:lpstr>
      <vt:lpstr>1_Office Theme</vt:lpstr>
      <vt:lpstr>  Emerging from Lockdown: Children and Young People and Mental Health difficulties  </vt:lpstr>
      <vt:lpstr>Key messages</vt:lpstr>
      <vt:lpstr>Resources for CYP, families and carers</vt:lpstr>
      <vt:lpstr>Resources for Systems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Suicide Prevention and reducing self-harm for those in contact with MH services   NHSE/I AMH programme offer Initial planning</dc:title>
  <dc:creator>Raili Frost</dc:creator>
  <cp:lastModifiedBy>WALKER, Eimhin (NHS ENGLAND &amp; NHS IMPROVEMENT - X24)</cp:lastModifiedBy>
  <cp:revision>88</cp:revision>
  <dcterms:created xsi:type="dcterms:W3CDTF">2020-06-23T14:01:48Z</dcterms:created>
  <dcterms:modified xsi:type="dcterms:W3CDTF">2021-06-17T07:02:33Z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0x010100DE04D9491C33A94F83F1C3D75BD887F8</vt:lpwstr>
  </property>
</Properties>
</file>