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5"/>
  </p:notesMasterIdLst>
  <p:sldIdLst>
    <p:sldId id="256" r:id="rId2"/>
    <p:sldId id="320" r:id="rId3"/>
    <p:sldId id="323" r:id="rId4"/>
    <p:sldId id="278" r:id="rId5"/>
    <p:sldId id="309" r:id="rId6"/>
    <p:sldId id="311" r:id="rId7"/>
    <p:sldId id="313" r:id="rId8"/>
    <p:sldId id="279" r:id="rId9"/>
    <p:sldId id="280" r:id="rId10"/>
    <p:sldId id="281" r:id="rId11"/>
    <p:sldId id="282" r:id="rId12"/>
    <p:sldId id="283" r:id="rId13"/>
    <p:sldId id="284" r:id="rId14"/>
    <p:sldId id="285" r:id="rId15"/>
    <p:sldId id="286" r:id="rId16"/>
    <p:sldId id="287" r:id="rId17"/>
    <p:sldId id="299" r:id="rId18"/>
    <p:sldId id="290" r:id="rId19"/>
    <p:sldId id="291" r:id="rId20"/>
    <p:sldId id="315" r:id="rId21"/>
    <p:sldId id="319" r:id="rId22"/>
    <p:sldId id="294" r:id="rId23"/>
    <p:sldId id="295" r:id="rId24"/>
    <p:sldId id="292" r:id="rId25"/>
    <p:sldId id="293" r:id="rId26"/>
    <p:sldId id="277" r:id="rId27"/>
    <p:sldId id="318" r:id="rId28"/>
    <p:sldId id="288" r:id="rId29"/>
    <p:sldId id="297" r:id="rId30"/>
    <p:sldId id="317" r:id="rId31"/>
    <p:sldId id="302" r:id="rId32"/>
    <p:sldId id="303" r:id="rId33"/>
    <p:sldId id="324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FFFF"/>
    <a:srgbClr val="66FFFF"/>
    <a:srgbClr val="D81A4B"/>
    <a:srgbClr val="BCE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917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3">
  <dgm:title val=""/>
  <dgm:desc val=""/>
  <dgm:catLst>
    <dgm:cat type="accent5" pri="11300"/>
  </dgm:catLst>
  <dgm:styleLbl name="node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shade val="80000"/>
      </a:schemeClr>
      <a:schemeClr val="accent5">
        <a:tint val="7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/>
    <dgm:txEffectClrLst/>
  </dgm:styleLbl>
  <dgm:styleLbl name="ln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9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8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B0E8F86-D852-8D40-AEF6-F2C34706A83A}" type="doc">
      <dgm:prSet loTypeId="urn:microsoft.com/office/officeart/2005/8/layout/venn1" loCatId="" qsTypeId="urn:microsoft.com/office/officeart/2005/8/quickstyle/3D4" qsCatId="3D" csTypeId="urn:microsoft.com/office/officeart/2005/8/colors/accent5_3" csCatId="accent5" phldr="1"/>
      <dgm:spPr/>
    </dgm:pt>
    <dgm:pt modelId="{1143C385-C1D6-1F4A-A6F2-100C8AEA8DF0}">
      <dgm:prSet phldrT="[Text]"/>
      <dgm:spPr/>
      <dgm:t>
        <a:bodyPr/>
        <a:lstStyle/>
        <a:p>
          <a:r>
            <a:rPr lang="en-GB" dirty="0"/>
            <a:t>Patients</a:t>
          </a:r>
        </a:p>
      </dgm:t>
    </dgm:pt>
    <dgm:pt modelId="{9CA40427-6157-E542-BA6D-ACD84FB93366}" type="parTrans" cxnId="{B5D127F4-EDF0-DA41-A50B-224BC94ABBAC}">
      <dgm:prSet/>
      <dgm:spPr/>
      <dgm:t>
        <a:bodyPr/>
        <a:lstStyle/>
        <a:p>
          <a:endParaRPr lang="en-GB"/>
        </a:p>
      </dgm:t>
    </dgm:pt>
    <dgm:pt modelId="{DCAEB587-5FA2-C546-8F10-FFB2293FD5F8}" type="sibTrans" cxnId="{B5D127F4-EDF0-DA41-A50B-224BC94ABBAC}">
      <dgm:prSet/>
      <dgm:spPr/>
      <dgm:t>
        <a:bodyPr/>
        <a:lstStyle/>
        <a:p>
          <a:endParaRPr lang="en-GB"/>
        </a:p>
      </dgm:t>
    </dgm:pt>
    <dgm:pt modelId="{EC240B22-5D0D-AD45-AE76-C87086269EF0}">
      <dgm:prSet phldrT="[Text]"/>
      <dgm:spPr/>
      <dgm:t>
        <a:bodyPr/>
        <a:lstStyle/>
        <a:p>
          <a:r>
            <a:rPr lang="en-GB" dirty="0"/>
            <a:t>Pharmacy</a:t>
          </a:r>
        </a:p>
      </dgm:t>
    </dgm:pt>
    <dgm:pt modelId="{5629AB32-FD7B-344B-A532-E2F37489AB8E}" type="parTrans" cxnId="{7C2CEEE6-D74A-FC4B-9A2D-908E9E9EB162}">
      <dgm:prSet/>
      <dgm:spPr/>
      <dgm:t>
        <a:bodyPr/>
        <a:lstStyle/>
        <a:p>
          <a:endParaRPr lang="en-GB"/>
        </a:p>
      </dgm:t>
    </dgm:pt>
    <dgm:pt modelId="{ED59F44C-B1EB-AA4A-9E45-F4AD0BD59B25}" type="sibTrans" cxnId="{7C2CEEE6-D74A-FC4B-9A2D-908E9E9EB162}">
      <dgm:prSet/>
      <dgm:spPr/>
      <dgm:t>
        <a:bodyPr/>
        <a:lstStyle/>
        <a:p>
          <a:endParaRPr lang="en-GB"/>
        </a:p>
      </dgm:t>
    </dgm:pt>
    <dgm:pt modelId="{09E771F5-AFEE-EE43-AD54-CFDD920C023E}">
      <dgm:prSet phldrT="[Text]"/>
      <dgm:spPr/>
      <dgm:t>
        <a:bodyPr/>
        <a:lstStyle/>
        <a:p>
          <a:r>
            <a:rPr lang="en-GB" dirty="0"/>
            <a:t>Surgery</a:t>
          </a:r>
        </a:p>
      </dgm:t>
    </dgm:pt>
    <dgm:pt modelId="{C0B520BB-E30E-094D-B9F3-FECC3C69FEB6}" type="parTrans" cxnId="{6DF29B8C-A539-3F4B-93F6-9E1E4B1AA9C0}">
      <dgm:prSet/>
      <dgm:spPr/>
      <dgm:t>
        <a:bodyPr/>
        <a:lstStyle/>
        <a:p>
          <a:endParaRPr lang="en-GB"/>
        </a:p>
      </dgm:t>
    </dgm:pt>
    <dgm:pt modelId="{36DDFB27-EA46-6C4E-B22D-CF3FBC3D8B06}" type="sibTrans" cxnId="{6DF29B8C-A539-3F4B-93F6-9E1E4B1AA9C0}">
      <dgm:prSet/>
      <dgm:spPr/>
      <dgm:t>
        <a:bodyPr/>
        <a:lstStyle/>
        <a:p>
          <a:endParaRPr lang="en-GB"/>
        </a:p>
      </dgm:t>
    </dgm:pt>
    <dgm:pt modelId="{9DA7679D-FF60-BE48-90D9-A02E5295BBF1}" type="pres">
      <dgm:prSet presAssocID="{AB0E8F86-D852-8D40-AEF6-F2C34706A83A}" presName="compositeShape" presStyleCnt="0">
        <dgm:presLayoutVars>
          <dgm:chMax val="7"/>
          <dgm:dir/>
          <dgm:resizeHandles val="exact"/>
        </dgm:presLayoutVars>
      </dgm:prSet>
      <dgm:spPr/>
    </dgm:pt>
    <dgm:pt modelId="{A63D5BC6-B45B-2445-ADB9-452177879C5E}" type="pres">
      <dgm:prSet presAssocID="{1143C385-C1D6-1F4A-A6F2-100C8AEA8DF0}" presName="circ1" presStyleLbl="vennNode1" presStyleIdx="0" presStyleCnt="3"/>
      <dgm:spPr/>
    </dgm:pt>
    <dgm:pt modelId="{15BA14B3-9A31-464A-ABD6-042D3488072F}" type="pres">
      <dgm:prSet presAssocID="{1143C385-C1D6-1F4A-A6F2-100C8AEA8DF0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E72E819F-8950-504A-A3AF-0A0DF1AB7AD6}" type="pres">
      <dgm:prSet presAssocID="{EC240B22-5D0D-AD45-AE76-C87086269EF0}" presName="circ2" presStyleLbl="vennNode1" presStyleIdx="1" presStyleCnt="3" custLinFactNeighborX="-1083" custLinFactNeighborY="-11251"/>
      <dgm:spPr/>
    </dgm:pt>
    <dgm:pt modelId="{CC459C44-5188-5F41-BA77-8E8D2D7B0AF0}" type="pres">
      <dgm:prSet presAssocID="{EC240B22-5D0D-AD45-AE76-C87086269EF0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BB60A13E-B395-E348-9D98-C274B3B8A3DC}" type="pres">
      <dgm:prSet presAssocID="{09E771F5-AFEE-EE43-AD54-CFDD920C023E}" presName="circ3" presStyleLbl="vennNode1" presStyleIdx="2" presStyleCnt="3" custLinFactNeighborX="1083" custLinFactNeighborY="-14583"/>
      <dgm:spPr/>
    </dgm:pt>
    <dgm:pt modelId="{BF8E3E3C-48F1-5544-850E-FEF406452B7E}" type="pres">
      <dgm:prSet presAssocID="{09E771F5-AFEE-EE43-AD54-CFDD920C023E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00007A25-8958-8846-B3B6-2A4EF2EB6A1A}" type="presOf" srcId="{1143C385-C1D6-1F4A-A6F2-100C8AEA8DF0}" destId="{A63D5BC6-B45B-2445-ADB9-452177879C5E}" srcOrd="0" destOrd="0" presId="urn:microsoft.com/office/officeart/2005/8/layout/venn1"/>
    <dgm:cxn modelId="{EB1F3B2A-F3FB-FE4C-9893-A2191698960B}" type="presOf" srcId="{09E771F5-AFEE-EE43-AD54-CFDD920C023E}" destId="{BF8E3E3C-48F1-5544-850E-FEF406452B7E}" srcOrd="1" destOrd="0" presId="urn:microsoft.com/office/officeart/2005/8/layout/venn1"/>
    <dgm:cxn modelId="{ABDD4367-6CD8-FA44-A08A-39C1D7F8A5C6}" type="presOf" srcId="{EC240B22-5D0D-AD45-AE76-C87086269EF0}" destId="{E72E819F-8950-504A-A3AF-0A0DF1AB7AD6}" srcOrd="0" destOrd="0" presId="urn:microsoft.com/office/officeart/2005/8/layout/venn1"/>
    <dgm:cxn modelId="{72373074-15A2-E34E-91C5-A56768C9278D}" type="presOf" srcId="{09E771F5-AFEE-EE43-AD54-CFDD920C023E}" destId="{BB60A13E-B395-E348-9D98-C274B3B8A3DC}" srcOrd="0" destOrd="0" presId="urn:microsoft.com/office/officeart/2005/8/layout/venn1"/>
    <dgm:cxn modelId="{6DF29B8C-A539-3F4B-93F6-9E1E4B1AA9C0}" srcId="{AB0E8F86-D852-8D40-AEF6-F2C34706A83A}" destId="{09E771F5-AFEE-EE43-AD54-CFDD920C023E}" srcOrd="2" destOrd="0" parTransId="{C0B520BB-E30E-094D-B9F3-FECC3C69FEB6}" sibTransId="{36DDFB27-EA46-6C4E-B22D-CF3FBC3D8B06}"/>
    <dgm:cxn modelId="{DEB57B97-D6FA-F44E-93C2-09C6C16E0F31}" type="presOf" srcId="{AB0E8F86-D852-8D40-AEF6-F2C34706A83A}" destId="{9DA7679D-FF60-BE48-90D9-A02E5295BBF1}" srcOrd="0" destOrd="0" presId="urn:microsoft.com/office/officeart/2005/8/layout/venn1"/>
    <dgm:cxn modelId="{E237D29B-3B50-0340-AFBC-7258C22796DC}" type="presOf" srcId="{1143C385-C1D6-1F4A-A6F2-100C8AEA8DF0}" destId="{15BA14B3-9A31-464A-ABD6-042D3488072F}" srcOrd="1" destOrd="0" presId="urn:microsoft.com/office/officeart/2005/8/layout/venn1"/>
    <dgm:cxn modelId="{E8AA59C3-EE06-794D-84D2-8CF1D349703D}" type="presOf" srcId="{EC240B22-5D0D-AD45-AE76-C87086269EF0}" destId="{CC459C44-5188-5F41-BA77-8E8D2D7B0AF0}" srcOrd="1" destOrd="0" presId="urn:microsoft.com/office/officeart/2005/8/layout/venn1"/>
    <dgm:cxn modelId="{7C2CEEE6-D74A-FC4B-9A2D-908E9E9EB162}" srcId="{AB0E8F86-D852-8D40-AEF6-F2C34706A83A}" destId="{EC240B22-5D0D-AD45-AE76-C87086269EF0}" srcOrd="1" destOrd="0" parTransId="{5629AB32-FD7B-344B-A532-E2F37489AB8E}" sibTransId="{ED59F44C-B1EB-AA4A-9E45-F4AD0BD59B25}"/>
    <dgm:cxn modelId="{B5D127F4-EDF0-DA41-A50B-224BC94ABBAC}" srcId="{AB0E8F86-D852-8D40-AEF6-F2C34706A83A}" destId="{1143C385-C1D6-1F4A-A6F2-100C8AEA8DF0}" srcOrd="0" destOrd="0" parTransId="{9CA40427-6157-E542-BA6D-ACD84FB93366}" sibTransId="{DCAEB587-5FA2-C546-8F10-FFB2293FD5F8}"/>
    <dgm:cxn modelId="{EBDB6540-6007-084B-B585-C02F4DE40713}" type="presParOf" srcId="{9DA7679D-FF60-BE48-90D9-A02E5295BBF1}" destId="{A63D5BC6-B45B-2445-ADB9-452177879C5E}" srcOrd="0" destOrd="0" presId="urn:microsoft.com/office/officeart/2005/8/layout/venn1"/>
    <dgm:cxn modelId="{27103E63-52D7-DB4D-A9C4-B68FDCD7C468}" type="presParOf" srcId="{9DA7679D-FF60-BE48-90D9-A02E5295BBF1}" destId="{15BA14B3-9A31-464A-ABD6-042D3488072F}" srcOrd="1" destOrd="0" presId="urn:microsoft.com/office/officeart/2005/8/layout/venn1"/>
    <dgm:cxn modelId="{4DF92BBE-91AA-FB46-9D30-6CBAC8567E6A}" type="presParOf" srcId="{9DA7679D-FF60-BE48-90D9-A02E5295BBF1}" destId="{E72E819F-8950-504A-A3AF-0A0DF1AB7AD6}" srcOrd="2" destOrd="0" presId="urn:microsoft.com/office/officeart/2005/8/layout/venn1"/>
    <dgm:cxn modelId="{AC229003-6DE8-5142-8BBC-8C64C8937A8A}" type="presParOf" srcId="{9DA7679D-FF60-BE48-90D9-A02E5295BBF1}" destId="{CC459C44-5188-5F41-BA77-8E8D2D7B0AF0}" srcOrd="3" destOrd="0" presId="urn:microsoft.com/office/officeart/2005/8/layout/venn1"/>
    <dgm:cxn modelId="{E1C58FB2-B487-7A40-831C-30FABD59A2A7}" type="presParOf" srcId="{9DA7679D-FF60-BE48-90D9-A02E5295BBF1}" destId="{BB60A13E-B395-E348-9D98-C274B3B8A3DC}" srcOrd="4" destOrd="0" presId="urn:microsoft.com/office/officeart/2005/8/layout/venn1"/>
    <dgm:cxn modelId="{E0FFF2D9-3D19-D74A-A75C-6279D75A7844}" type="presParOf" srcId="{9DA7679D-FF60-BE48-90D9-A02E5295BBF1}" destId="{BF8E3E3C-48F1-5544-850E-FEF406452B7E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3D5BC6-B45B-2445-ADB9-452177879C5E}">
      <dsp:nvSpPr>
        <dsp:cNvPr id="0" name=""/>
        <dsp:cNvSpPr/>
      </dsp:nvSpPr>
      <dsp:spPr>
        <a:xfrm>
          <a:off x="3132348" y="45004"/>
          <a:ext cx="2160239" cy="2160239"/>
        </a:xfrm>
        <a:prstGeom prst="ellipse">
          <a:avLst/>
        </a:prstGeom>
        <a:solidFill>
          <a:schemeClr val="accent5">
            <a:shade val="80000"/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Patients</a:t>
          </a:r>
        </a:p>
      </dsp:txBody>
      <dsp:txXfrm>
        <a:off x="3420380" y="423046"/>
        <a:ext cx="1584175" cy="972107"/>
      </dsp:txXfrm>
    </dsp:sp>
    <dsp:sp modelId="{E72E819F-8950-504A-A3AF-0A0DF1AB7AD6}">
      <dsp:nvSpPr>
        <dsp:cNvPr id="0" name=""/>
        <dsp:cNvSpPr/>
      </dsp:nvSpPr>
      <dsp:spPr>
        <a:xfrm>
          <a:off x="3888439" y="1152106"/>
          <a:ext cx="2160239" cy="2160239"/>
        </a:xfrm>
        <a:prstGeom prst="ellipse">
          <a:avLst/>
        </a:prstGeom>
        <a:solidFill>
          <a:schemeClr val="accent5">
            <a:shade val="80000"/>
            <a:alpha val="50000"/>
            <a:hueOff val="330935"/>
            <a:satOff val="-28132"/>
            <a:lumOff val="1836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Pharmacy</a:t>
          </a:r>
        </a:p>
      </dsp:txBody>
      <dsp:txXfrm>
        <a:off x="4549112" y="1710167"/>
        <a:ext cx="1296143" cy="1188131"/>
      </dsp:txXfrm>
    </dsp:sp>
    <dsp:sp modelId="{BB60A13E-B395-E348-9D98-C274B3B8A3DC}">
      <dsp:nvSpPr>
        <dsp:cNvPr id="0" name=""/>
        <dsp:cNvSpPr/>
      </dsp:nvSpPr>
      <dsp:spPr>
        <a:xfrm>
          <a:off x="2376257" y="1080126"/>
          <a:ext cx="2160239" cy="2160239"/>
        </a:xfrm>
        <a:prstGeom prst="ellipse">
          <a:avLst/>
        </a:prstGeom>
        <a:solidFill>
          <a:schemeClr val="accent5">
            <a:shade val="80000"/>
            <a:alpha val="50000"/>
            <a:hueOff val="661870"/>
            <a:satOff val="-56264"/>
            <a:lumOff val="3672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Surgery</a:t>
          </a:r>
        </a:p>
      </dsp:txBody>
      <dsp:txXfrm>
        <a:off x="2579679" y="1638188"/>
        <a:ext cx="1296143" cy="11881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CEB928-1B3E-41E2-8AB4-EBA5EB511F2E}" type="datetimeFigureOut">
              <a:rPr lang="en-GB" smtClean="0"/>
              <a:t>19/04/2018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B09554-6303-4A91-9053-AABB3D3083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4426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B09554-6303-4A91-9053-AABB3D3083D4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438441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B09554-6303-4A91-9053-AABB3D3083D4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438441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B09554-6303-4A91-9053-AABB3D3083D4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438441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B09554-6303-4A91-9053-AABB3D3083D4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438441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B09554-6303-4A91-9053-AABB3D3083D4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438441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B09554-6303-4A91-9053-AABB3D3083D4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438441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B09554-6303-4A91-9053-AABB3D3083D4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438441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B09554-6303-4A91-9053-AABB3D3083D4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438441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B09554-6303-4A91-9053-AABB3D3083D4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438441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B09554-6303-4A91-9053-AABB3D3083D4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438441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B09554-6303-4A91-9053-AABB3D3083D4}" type="slidenum">
              <a:rPr lang="en-GB" smtClean="0"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43844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B09554-6303-4A91-9053-AABB3D3083D4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438441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B09554-6303-4A91-9053-AABB3D3083D4}" type="slidenum">
              <a:rPr lang="en-GB" smtClean="0"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438441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B09554-6303-4A91-9053-AABB3D3083D4}" type="slidenum">
              <a:rPr lang="en-GB" smtClean="0"/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438441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B09554-6303-4A91-9053-AABB3D3083D4}" type="slidenum">
              <a:rPr lang="en-GB" smtClean="0"/>
              <a:t>27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438441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B09554-6303-4A91-9053-AABB3D3083D4}" type="slidenum">
              <a:rPr lang="en-GB" smtClean="0"/>
              <a:t>28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438441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B09554-6303-4A91-9053-AABB3D3083D4}" type="slidenum">
              <a:rPr lang="en-GB" smtClean="0"/>
              <a:t>29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438441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B09554-6303-4A91-9053-AABB3D3083D4}" type="slidenum">
              <a:rPr lang="en-GB" smtClean="0"/>
              <a:t>30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438441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B09554-6303-4A91-9053-AABB3D3083D4}" type="slidenum">
              <a:rPr lang="en-GB" smtClean="0"/>
              <a:t>31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438441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B09554-6303-4A91-9053-AABB3D3083D4}" type="slidenum">
              <a:rPr lang="en-GB" smtClean="0"/>
              <a:t>32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438441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B09554-6303-4A91-9053-AABB3D3083D4}" type="slidenum">
              <a:rPr lang="en-GB" smtClean="0"/>
              <a:t>33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43844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B09554-6303-4A91-9053-AABB3D3083D4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43844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B09554-6303-4A91-9053-AABB3D3083D4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43844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B09554-6303-4A91-9053-AABB3D3083D4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43844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B09554-6303-4A91-9053-AABB3D3083D4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43844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B09554-6303-4A91-9053-AABB3D3083D4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43844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B09554-6303-4A91-9053-AABB3D3083D4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43844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B09554-6303-4A91-9053-AABB3D3083D4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43844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3B4CB-5191-464A-93CA-3AC0904FECBE}" type="datetimeFigureOut">
              <a:rPr lang="en-GB" smtClean="0"/>
              <a:t>19/04/2018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F6566-1F92-47B9-B1CA-D516A3F40CD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GB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3B4CB-5191-464A-93CA-3AC0904FECBE}" type="datetimeFigureOut">
              <a:rPr lang="en-GB" smtClean="0"/>
              <a:t>19/04/2018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F6566-1F92-47B9-B1CA-D516A3F40CD9}" type="slidenum">
              <a:rPr lang="en-GB" smtClean="0"/>
              <a:t>‹#›</a:t>
            </a:fld>
            <a:endParaRPr lang="en-GB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3B4CB-5191-464A-93CA-3AC0904FECBE}" type="datetimeFigureOut">
              <a:rPr lang="en-GB" smtClean="0"/>
              <a:t>19/04/2018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F6566-1F92-47B9-B1CA-D516A3F40CD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3B4CB-5191-464A-93CA-3AC0904FECBE}" type="datetimeFigureOut">
              <a:rPr lang="en-GB" smtClean="0"/>
              <a:t>19/04/2018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F6566-1F92-47B9-B1CA-D516A3F40CD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3B4CB-5191-464A-93CA-3AC0904FECBE}" type="datetimeFigureOut">
              <a:rPr lang="en-GB" smtClean="0"/>
              <a:t>19/04/2018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F6566-1F92-47B9-B1CA-D516A3F40CD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3B4CB-5191-464A-93CA-3AC0904FECBE}" type="datetimeFigureOut">
              <a:rPr lang="en-GB" smtClean="0"/>
              <a:t>19/04/2018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F6566-1F92-47B9-B1CA-D516A3F40CD9}" type="slidenum">
              <a:rPr lang="en-GB" smtClean="0"/>
              <a:t>‹#›</a:t>
            </a:fld>
            <a:endParaRPr lang="en-GB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n-GB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3B4CB-5191-464A-93CA-3AC0904FECBE}" type="datetimeFigureOut">
              <a:rPr lang="en-GB" smtClean="0"/>
              <a:t>19/04/2018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F6566-1F92-47B9-B1CA-D516A3F40CD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GB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3B4CB-5191-464A-93CA-3AC0904FECBE}" type="datetimeFigureOut">
              <a:rPr lang="en-GB" smtClean="0"/>
              <a:t>19/04/2018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F6566-1F92-47B9-B1CA-D516A3F40CD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3B4CB-5191-464A-93CA-3AC0904FECBE}" type="datetimeFigureOut">
              <a:rPr lang="en-GB" smtClean="0"/>
              <a:t>19/04/2018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F6566-1F92-47B9-B1CA-D516A3F40CD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3B4CB-5191-464A-93CA-3AC0904FECBE}" type="datetimeFigureOut">
              <a:rPr lang="en-GB" smtClean="0"/>
              <a:t>19/04/2018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F6566-1F92-47B9-B1CA-D516A3F40CD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3B4CB-5191-464A-93CA-3AC0904FECBE}" type="datetimeFigureOut">
              <a:rPr lang="en-GB" smtClean="0"/>
              <a:t>19/04/2018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F6566-1F92-47B9-B1CA-D516A3F40CD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GB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3B4CB-5191-464A-93CA-3AC0904FECBE}" type="datetimeFigureOut">
              <a:rPr lang="en-GB" smtClean="0"/>
              <a:t>19/04/2018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F6566-1F92-47B9-B1CA-D516A3F40CD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GB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2093B4CB-5191-464A-93CA-3AC0904FECBE}" type="datetimeFigureOut">
              <a:rPr lang="en-GB" smtClean="0"/>
              <a:t>19/04/2018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C92F6566-1F92-47B9-B1CA-D516A3F40CD9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Content Placeholder 8">
            <a:extLst>
              <a:ext uri="{FF2B5EF4-FFF2-40B4-BE49-F238E27FC236}">
                <a16:creationId xmlns:a16="http://schemas.microsoft.com/office/drawing/2014/main" id="{416AFD86-24BC-4828-8A7B-88F53C1BC1A4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6372200" y="6093296"/>
            <a:ext cx="2654374" cy="66512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416AFD86-24BC-4828-8A7B-88F53C1BC1A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372200" y="6093296"/>
            <a:ext cx="2654374" cy="665121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39552" y="188640"/>
            <a:ext cx="8042276" cy="4176464"/>
          </a:xfrm>
        </p:spPr>
        <p:txBody>
          <a:bodyPr/>
          <a:lstStyle/>
          <a:p>
            <a:r>
              <a:rPr lang="en-GB" sz="4800" dirty="0">
                <a:solidFill>
                  <a:schemeClr val="tx1"/>
                </a:solidFill>
                <a:latin typeface="Helvetica Neue"/>
                <a:cs typeface="Helvetica Neue"/>
              </a:rPr>
              <a:t>THE ELECTRONIC PRESCRIPTION SERVICE </a:t>
            </a:r>
            <a:br>
              <a:rPr lang="en-GB" sz="4800" dirty="0">
                <a:solidFill>
                  <a:schemeClr val="tx1"/>
                </a:solidFill>
                <a:latin typeface="Helvetica Neue"/>
                <a:cs typeface="Helvetica Neue"/>
              </a:rPr>
            </a:br>
            <a:r>
              <a:rPr lang="en-GB" sz="4800" dirty="0">
                <a:solidFill>
                  <a:schemeClr val="tx1"/>
                </a:solidFill>
                <a:latin typeface="Helvetica Neue"/>
                <a:cs typeface="Helvetica Neue"/>
              </a:rPr>
              <a:t>and </a:t>
            </a:r>
            <a:br>
              <a:rPr lang="en-GB" sz="4800" dirty="0">
                <a:solidFill>
                  <a:schemeClr val="tx1"/>
                </a:solidFill>
                <a:latin typeface="Helvetica Neue"/>
                <a:cs typeface="Helvetica Neue"/>
              </a:rPr>
            </a:br>
            <a:r>
              <a:rPr lang="en-GB" sz="4800" dirty="0">
                <a:solidFill>
                  <a:schemeClr val="tx1"/>
                </a:solidFill>
                <a:latin typeface="Helvetica Neue"/>
                <a:cs typeface="Helvetica Neue"/>
              </a:rPr>
              <a:t>REPEAT DISPENSING</a:t>
            </a:r>
            <a:br>
              <a:rPr lang="en-GB" sz="4800" dirty="0">
                <a:solidFill>
                  <a:schemeClr val="tx1"/>
                </a:solidFill>
                <a:latin typeface="Helvetica Neue"/>
                <a:cs typeface="Helvetica Neue"/>
              </a:rPr>
            </a:br>
            <a:r>
              <a:rPr lang="en-GB" sz="4800" dirty="0">
                <a:solidFill>
                  <a:schemeClr val="tx1"/>
                </a:solidFill>
                <a:latin typeface="Helvetica Neue"/>
                <a:cs typeface="Helvetica Neue"/>
              </a:rPr>
              <a:t>(</a:t>
            </a:r>
            <a:r>
              <a:rPr lang="en-GB" sz="4800" dirty="0" err="1">
                <a:solidFill>
                  <a:schemeClr val="tx1"/>
                </a:solidFill>
                <a:latin typeface="Helvetica Neue"/>
                <a:cs typeface="Helvetica Neue"/>
              </a:rPr>
              <a:t>eRD</a:t>
            </a:r>
            <a:r>
              <a:rPr lang="en-GB" sz="4800" dirty="0">
                <a:solidFill>
                  <a:schemeClr val="tx1"/>
                </a:solidFill>
                <a:latin typeface="Helvetica Neue"/>
                <a:cs typeface="Helvetica Neue"/>
              </a:rPr>
              <a:t>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51520" y="5661248"/>
            <a:ext cx="41764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rgbClr val="000090"/>
                </a:solidFill>
              </a:rPr>
              <a:t>Patrick Leppard </a:t>
            </a:r>
            <a:r>
              <a:rPr lang="en-GB" sz="2000" dirty="0" err="1">
                <a:solidFill>
                  <a:srgbClr val="000090"/>
                </a:solidFill>
              </a:rPr>
              <a:t>MRPharmS</a:t>
            </a:r>
            <a:endParaRPr lang="en-GB" sz="2000" dirty="0">
              <a:solidFill>
                <a:srgbClr val="00009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1520" y="6021288"/>
            <a:ext cx="4680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12B9F49B-182E-5A45-9B3F-29E765700C7B}" type="datetime2">
              <a:rPr lang="en-GB" smtClean="0">
                <a:solidFill>
                  <a:srgbClr val="000090"/>
                </a:solidFill>
              </a:rPr>
              <a:t>Thursday, 19 April 2018</a:t>
            </a:fld>
            <a:endParaRPr lang="en-GB" dirty="0">
              <a:solidFill>
                <a:srgbClr val="0000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00014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628800"/>
            <a:ext cx="8136904" cy="40324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3200" dirty="0"/>
              <a:t>Potential benefits are huge</a:t>
            </a:r>
          </a:p>
          <a:p>
            <a:pPr marL="0" indent="0">
              <a:buNone/>
            </a:pPr>
            <a:endParaRPr lang="en-GB" sz="1200" dirty="0"/>
          </a:p>
          <a:p>
            <a:pPr lvl="1"/>
            <a:r>
              <a:rPr lang="en-GB" sz="2800" dirty="0"/>
              <a:t>GP Practice</a:t>
            </a:r>
          </a:p>
          <a:p>
            <a:pPr lvl="2">
              <a:buFont typeface="Wingdings" charset="2"/>
              <a:buChar char="ü"/>
            </a:pPr>
            <a:r>
              <a:rPr lang="en-GB" sz="2600" dirty="0"/>
              <a:t>Significant reduction in administration</a:t>
            </a:r>
          </a:p>
          <a:p>
            <a:pPr lvl="2">
              <a:buFont typeface="Wingdings" charset="2"/>
              <a:buChar char="ü"/>
            </a:pPr>
            <a:r>
              <a:rPr lang="en-GB" sz="2600" dirty="0"/>
              <a:t>Workload reduced </a:t>
            </a:r>
            <a:r>
              <a:rPr lang="mr-IN" sz="2600" dirty="0"/>
              <a:t>–</a:t>
            </a:r>
            <a:r>
              <a:rPr lang="en-GB" sz="2600" dirty="0"/>
              <a:t> more time for patients</a:t>
            </a:r>
          </a:p>
          <a:p>
            <a:pPr lvl="2">
              <a:buFont typeface="Wingdings" charset="2"/>
              <a:buChar char="ü"/>
            </a:pPr>
            <a:r>
              <a:rPr lang="en-GB" sz="2600" dirty="0"/>
              <a:t>Prescribing decisions aligned with review</a:t>
            </a:r>
          </a:p>
          <a:p>
            <a:pPr lvl="2">
              <a:buFont typeface="Wingdings" charset="2"/>
              <a:buChar char="ü"/>
            </a:pPr>
            <a:r>
              <a:rPr lang="en-GB" sz="2600" dirty="0"/>
              <a:t>Compliance monitored by pharmacy</a:t>
            </a:r>
          </a:p>
          <a:p>
            <a:pPr lvl="2">
              <a:buFont typeface="Wingdings" charset="2"/>
              <a:buChar char="ü"/>
            </a:pPr>
            <a:r>
              <a:rPr lang="en-GB" sz="2600" dirty="0"/>
              <a:t>Less waste </a:t>
            </a:r>
            <a:r>
              <a:rPr lang="mr-IN" sz="2600" dirty="0"/>
              <a:t>–</a:t>
            </a:r>
            <a:r>
              <a:rPr lang="en-GB" sz="2600" dirty="0"/>
              <a:t> reduced prescribing costs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Why do we need Electronic Repeat Dispensing?</a:t>
            </a:r>
          </a:p>
        </p:txBody>
      </p:sp>
    </p:spTree>
    <p:extLst>
      <p:ext uri="{BB962C8B-B14F-4D97-AF65-F5344CB8AC3E}">
        <p14:creationId xmlns:p14="http://schemas.microsoft.com/office/powerpoint/2010/main" val="2916130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628800"/>
            <a:ext cx="8136904" cy="403244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sz="3200" dirty="0"/>
              <a:t>Potential benefits are huge</a:t>
            </a:r>
          </a:p>
          <a:p>
            <a:pPr marL="0" indent="0">
              <a:buNone/>
            </a:pPr>
            <a:endParaRPr lang="en-GB" sz="1200" dirty="0"/>
          </a:p>
          <a:p>
            <a:pPr lvl="1"/>
            <a:r>
              <a:rPr lang="en-GB" sz="2800" dirty="0"/>
              <a:t>Pharmacies</a:t>
            </a:r>
          </a:p>
          <a:p>
            <a:pPr lvl="2">
              <a:buFont typeface="Wingdings" charset="2"/>
              <a:buChar char="ü"/>
            </a:pPr>
            <a:r>
              <a:rPr lang="en-GB" sz="2600" dirty="0" err="1"/>
              <a:t>Rxs</a:t>
            </a:r>
            <a:r>
              <a:rPr lang="en-GB" sz="2600" dirty="0"/>
              <a:t> available 7 days before they are collected</a:t>
            </a:r>
          </a:p>
          <a:p>
            <a:pPr lvl="2">
              <a:buFont typeface="Wingdings" charset="2"/>
              <a:buChar char="ü"/>
            </a:pPr>
            <a:r>
              <a:rPr lang="en-GB" sz="2600" dirty="0"/>
              <a:t>Improved stock control</a:t>
            </a:r>
          </a:p>
          <a:p>
            <a:pPr lvl="2">
              <a:buFont typeface="Wingdings" charset="2"/>
              <a:buChar char="ü"/>
            </a:pPr>
            <a:r>
              <a:rPr lang="en-GB" sz="2600" dirty="0"/>
              <a:t>Reduced time collecting paper </a:t>
            </a:r>
            <a:r>
              <a:rPr lang="en-GB" sz="2600" dirty="0" err="1"/>
              <a:t>Rxs</a:t>
            </a:r>
            <a:endParaRPr lang="en-GB" sz="2600" dirty="0"/>
          </a:p>
          <a:p>
            <a:pPr lvl="2">
              <a:buFont typeface="Wingdings" charset="2"/>
              <a:buChar char="ü"/>
            </a:pPr>
            <a:r>
              <a:rPr lang="en-GB" sz="2600" dirty="0"/>
              <a:t>No need to store RA and RD script/tokens</a:t>
            </a:r>
          </a:p>
          <a:p>
            <a:pPr lvl="2">
              <a:buFont typeface="Wingdings" charset="2"/>
              <a:buChar char="ü"/>
            </a:pPr>
            <a:r>
              <a:rPr lang="en-GB" sz="2600" dirty="0"/>
              <a:t>Items automatically cancelled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Why do we need Electronic Repeat Dispensing?</a:t>
            </a:r>
          </a:p>
        </p:txBody>
      </p:sp>
    </p:spTree>
    <p:extLst>
      <p:ext uri="{BB962C8B-B14F-4D97-AF65-F5344CB8AC3E}">
        <p14:creationId xmlns:p14="http://schemas.microsoft.com/office/powerpoint/2010/main" val="3703703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628800"/>
            <a:ext cx="8136904" cy="403244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sz="3200" dirty="0"/>
              <a:t>Potential benefits are huge</a:t>
            </a:r>
          </a:p>
          <a:p>
            <a:pPr marL="0" indent="0">
              <a:buNone/>
            </a:pPr>
            <a:endParaRPr lang="en-GB" sz="1200" dirty="0"/>
          </a:p>
          <a:p>
            <a:pPr lvl="1"/>
            <a:r>
              <a:rPr lang="en-GB" sz="2800" dirty="0"/>
              <a:t>Pharmacies</a:t>
            </a:r>
          </a:p>
          <a:p>
            <a:pPr lvl="2">
              <a:buClr>
                <a:schemeClr val="accent6"/>
              </a:buClr>
              <a:buFont typeface="Lucida Grande"/>
              <a:buChar char="X"/>
            </a:pPr>
            <a:r>
              <a:rPr lang="en-GB" sz="2600" dirty="0" err="1"/>
              <a:t>Rxs</a:t>
            </a:r>
            <a:r>
              <a:rPr lang="en-GB" sz="2600" dirty="0"/>
              <a:t> available 7 days before they are collected</a:t>
            </a:r>
          </a:p>
          <a:p>
            <a:pPr lvl="2">
              <a:buClr>
                <a:schemeClr val="accent6"/>
              </a:buClr>
              <a:buFont typeface="Lucida Grande"/>
              <a:buChar char="X"/>
            </a:pPr>
            <a:r>
              <a:rPr lang="en-GB" sz="2600" dirty="0"/>
              <a:t>Improved stock control</a:t>
            </a:r>
          </a:p>
          <a:p>
            <a:pPr lvl="2">
              <a:buFont typeface="Lucida Grande"/>
              <a:buChar char="?"/>
            </a:pPr>
            <a:r>
              <a:rPr lang="en-GB" sz="2600" dirty="0"/>
              <a:t>Reduced time collecting paper </a:t>
            </a:r>
            <a:r>
              <a:rPr lang="en-GB" sz="2600" dirty="0" err="1"/>
              <a:t>Rxs</a:t>
            </a:r>
            <a:endParaRPr lang="en-GB" sz="2600" dirty="0"/>
          </a:p>
          <a:p>
            <a:pPr lvl="2">
              <a:buClr>
                <a:schemeClr val="bg2">
                  <a:lumMod val="75000"/>
                </a:schemeClr>
              </a:buClr>
              <a:buFont typeface="Lucida Grande"/>
              <a:buChar char="?"/>
            </a:pPr>
            <a:r>
              <a:rPr lang="en-GB" sz="2600" dirty="0"/>
              <a:t>No need to store RA and RD script/token</a:t>
            </a:r>
          </a:p>
          <a:p>
            <a:pPr lvl="2">
              <a:buFont typeface="Wingdings" charset="2"/>
              <a:buChar char="ü"/>
            </a:pPr>
            <a:r>
              <a:rPr lang="en-GB" sz="2600" dirty="0"/>
              <a:t>Items automatically cancelled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Why do we need Electronic Repeat Dispensing?</a:t>
            </a:r>
          </a:p>
        </p:txBody>
      </p:sp>
    </p:spTree>
    <p:extLst>
      <p:ext uri="{BB962C8B-B14F-4D97-AF65-F5344CB8AC3E}">
        <p14:creationId xmlns:p14="http://schemas.microsoft.com/office/powerpoint/2010/main" val="2970339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628800"/>
            <a:ext cx="8352928" cy="40324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3200" dirty="0"/>
              <a:t>Potential benefits are significant</a:t>
            </a:r>
          </a:p>
          <a:p>
            <a:pPr marL="0" indent="0">
              <a:buNone/>
            </a:pPr>
            <a:endParaRPr lang="en-GB" sz="1200" dirty="0"/>
          </a:p>
          <a:p>
            <a:pPr lvl="1"/>
            <a:r>
              <a:rPr lang="en-GB" sz="2800" dirty="0"/>
              <a:t>Pharmacies</a:t>
            </a:r>
          </a:p>
          <a:p>
            <a:pPr lvl="2">
              <a:buFont typeface="Wingdings" charset="2"/>
              <a:buChar char="ü"/>
            </a:pPr>
            <a:r>
              <a:rPr lang="en-GB" sz="2600" dirty="0"/>
              <a:t>Items </a:t>
            </a:r>
            <a:r>
              <a:rPr lang="en-GB" dirty="0"/>
              <a:t>(on Spine) </a:t>
            </a:r>
            <a:r>
              <a:rPr lang="en-GB" sz="2600" dirty="0"/>
              <a:t>automatically cancelled </a:t>
            </a:r>
            <a:r>
              <a:rPr lang="en-GB" dirty="0"/>
              <a:t>(safer)</a:t>
            </a:r>
          </a:p>
          <a:p>
            <a:pPr lvl="2">
              <a:buFont typeface="Wingdings" charset="2"/>
              <a:buChar char="ü"/>
            </a:pPr>
            <a:r>
              <a:rPr lang="en-GB" sz="2600" dirty="0"/>
              <a:t>Prescription available when needed</a:t>
            </a:r>
          </a:p>
          <a:p>
            <a:pPr lvl="2">
              <a:buFont typeface="Wingdings" charset="2"/>
              <a:buChar char="ü"/>
            </a:pPr>
            <a:r>
              <a:rPr lang="en-GB" sz="2600" dirty="0"/>
              <a:t>Less need for Emergency Supplies</a:t>
            </a:r>
          </a:p>
          <a:p>
            <a:pPr lvl="2">
              <a:buFont typeface="Wingdings" charset="2"/>
              <a:buChar char="ü"/>
            </a:pPr>
            <a:r>
              <a:rPr lang="en-GB" sz="2600" dirty="0"/>
              <a:t>More control </a:t>
            </a:r>
            <a:r>
              <a:rPr lang="mr-IN" sz="2600" dirty="0"/>
              <a:t>–</a:t>
            </a:r>
            <a:r>
              <a:rPr lang="en-GB" sz="2600" dirty="0"/>
              <a:t> easier to manage</a:t>
            </a:r>
          </a:p>
          <a:p>
            <a:pPr lvl="2">
              <a:buFont typeface="Wingdings" charset="2"/>
              <a:buChar char="ü"/>
            </a:pPr>
            <a:r>
              <a:rPr lang="en-GB" sz="2600" dirty="0"/>
              <a:t>Better service to patients</a:t>
            </a:r>
          </a:p>
          <a:p>
            <a:pPr lvl="2">
              <a:buFont typeface="Wingdings" charset="2"/>
              <a:buChar char="ü"/>
            </a:pPr>
            <a:endParaRPr lang="en-GB" sz="26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Why do we need Electronic Repeat Dispensing?</a:t>
            </a:r>
          </a:p>
        </p:txBody>
      </p:sp>
    </p:spTree>
    <p:extLst>
      <p:ext uri="{BB962C8B-B14F-4D97-AF65-F5344CB8AC3E}">
        <p14:creationId xmlns:p14="http://schemas.microsoft.com/office/powerpoint/2010/main" val="2316194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628800"/>
            <a:ext cx="8136904" cy="403244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sz="3200" dirty="0"/>
              <a:t>Potential problems are also significant</a:t>
            </a:r>
            <a:endParaRPr lang="en-GB" sz="1200" dirty="0"/>
          </a:p>
          <a:p>
            <a:pPr lvl="1">
              <a:buClr>
                <a:schemeClr val="accent6"/>
              </a:buClr>
            </a:pPr>
            <a:r>
              <a:rPr lang="en-GB" sz="2800" dirty="0"/>
              <a:t>Pharmacies</a:t>
            </a:r>
          </a:p>
          <a:p>
            <a:pPr lvl="2">
              <a:buClr>
                <a:schemeClr val="accent6"/>
              </a:buClr>
              <a:buFont typeface="Wingdings" charset="2"/>
              <a:buChar char="Ø"/>
            </a:pPr>
            <a:r>
              <a:rPr lang="en-GB" sz="2600" dirty="0"/>
              <a:t>Extra work</a:t>
            </a:r>
          </a:p>
          <a:p>
            <a:pPr lvl="2">
              <a:buClr>
                <a:schemeClr val="accent6"/>
              </a:buClr>
              <a:buFont typeface="Wingdings" charset="2"/>
              <a:buChar char="Ø"/>
            </a:pPr>
            <a:r>
              <a:rPr lang="en-GB" sz="2600" dirty="0"/>
              <a:t>Printing tokens / confidential waste</a:t>
            </a:r>
          </a:p>
          <a:p>
            <a:pPr lvl="2">
              <a:buClr>
                <a:schemeClr val="accent6"/>
              </a:buClr>
              <a:buFont typeface="Wingdings" charset="2"/>
              <a:buChar char="Ø"/>
            </a:pPr>
            <a:r>
              <a:rPr lang="en-GB" sz="2600" dirty="0"/>
              <a:t>New processes / different ways of working</a:t>
            </a:r>
          </a:p>
          <a:p>
            <a:pPr lvl="2">
              <a:buClr>
                <a:schemeClr val="accent6"/>
              </a:buClr>
              <a:buFont typeface="Wingdings" charset="2"/>
              <a:buChar char="Ø"/>
            </a:pPr>
            <a:r>
              <a:rPr lang="en-GB" sz="2600" dirty="0"/>
              <a:t>Hardware / software issues</a:t>
            </a:r>
          </a:p>
          <a:p>
            <a:pPr lvl="2">
              <a:buClr>
                <a:schemeClr val="accent6"/>
              </a:buClr>
              <a:buFont typeface="Wingdings" charset="2"/>
              <a:buChar char="Ø"/>
            </a:pPr>
            <a:r>
              <a:rPr lang="en-GB" sz="2600" dirty="0"/>
              <a:t>Extra responsibility / managing patients</a:t>
            </a:r>
          </a:p>
          <a:p>
            <a:pPr lvl="2">
              <a:buClr>
                <a:schemeClr val="accent6"/>
              </a:buClr>
              <a:buFont typeface="Wingdings" charset="2"/>
              <a:buChar char="Ø"/>
            </a:pPr>
            <a:r>
              <a:rPr lang="en-GB" sz="2600" dirty="0"/>
              <a:t>Patient expectations</a:t>
            </a:r>
          </a:p>
          <a:p>
            <a:pPr lvl="2">
              <a:buClr>
                <a:schemeClr val="accent6"/>
              </a:buClr>
              <a:buFont typeface="Wingdings" charset="2"/>
              <a:buChar char="Ø"/>
            </a:pPr>
            <a:r>
              <a:rPr lang="en-GB" sz="2600" dirty="0"/>
              <a:t>Unsuitable prescribing</a:t>
            </a:r>
          </a:p>
          <a:p>
            <a:pPr lvl="2">
              <a:buFont typeface="Wingdings" charset="2"/>
              <a:buChar char="ü"/>
            </a:pPr>
            <a:endParaRPr lang="en-GB" sz="26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D81A4B"/>
                </a:solidFill>
              </a:rPr>
              <a:t>Challenges to Electronic Repeat Dispensing?</a:t>
            </a:r>
          </a:p>
        </p:txBody>
      </p:sp>
    </p:spTree>
    <p:extLst>
      <p:ext uri="{BB962C8B-B14F-4D97-AF65-F5344CB8AC3E}">
        <p14:creationId xmlns:p14="http://schemas.microsoft.com/office/powerpoint/2010/main" val="566764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628800"/>
            <a:ext cx="8136904" cy="403244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sz="3200" dirty="0"/>
              <a:t>Potential problems</a:t>
            </a:r>
            <a:endParaRPr lang="en-GB" sz="1200" dirty="0"/>
          </a:p>
          <a:p>
            <a:pPr lvl="1">
              <a:buClr>
                <a:schemeClr val="accent6"/>
              </a:buClr>
            </a:pPr>
            <a:r>
              <a:rPr lang="en-GB" sz="2800" dirty="0"/>
              <a:t>Surgeries</a:t>
            </a:r>
          </a:p>
          <a:p>
            <a:pPr lvl="2">
              <a:buClr>
                <a:schemeClr val="accent6"/>
              </a:buClr>
              <a:buFont typeface="Wingdings" charset="2"/>
              <a:buChar char="Ø"/>
            </a:pPr>
            <a:r>
              <a:rPr lang="en-GB" sz="2600" dirty="0"/>
              <a:t>New processes (increased complexity)</a:t>
            </a:r>
          </a:p>
          <a:p>
            <a:pPr lvl="2">
              <a:buClr>
                <a:schemeClr val="accent6"/>
              </a:buClr>
              <a:buFont typeface="Wingdings" charset="2"/>
              <a:buChar char="Ø"/>
            </a:pPr>
            <a:r>
              <a:rPr lang="en-GB" sz="2600" dirty="0"/>
              <a:t>Understanding / Trust </a:t>
            </a:r>
          </a:p>
          <a:p>
            <a:pPr lvl="2">
              <a:buClr>
                <a:schemeClr val="accent6"/>
              </a:buClr>
              <a:buFont typeface="Wingdings" charset="2"/>
              <a:buChar char="Ø"/>
            </a:pPr>
            <a:r>
              <a:rPr lang="en-GB" sz="2600" dirty="0"/>
              <a:t>Need to group items sensibly</a:t>
            </a:r>
          </a:p>
          <a:p>
            <a:pPr lvl="2">
              <a:buClr>
                <a:schemeClr val="accent6"/>
              </a:buClr>
              <a:buFont typeface="Wingdings" charset="2"/>
              <a:buChar char="Ø"/>
            </a:pPr>
            <a:r>
              <a:rPr lang="en-GB" sz="2600" dirty="0"/>
              <a:t>Need to synchronise medications</a:t>
            </a:r>
          </a:p>
          <a:p>
            <a:pPr lvl="2">
              <a:buClr>
                <a:schemeClr val="accent6"/>
              </a:buClr>
              <a:buFont typeface="Wingdings" charset="2"/>
              <a:buChar char="Ø"/>
            </a:pPr>
            <a:r>
              <a:rPr lang="en-GB" sz="2600" dirty="0"/>
              <a:t>Items that can’t be prescribed by EPS</a:t>
            </a:r>
          </a:p>
          <a:p>
            <a:pPr lvl="2">
              <a:buClr>
                <a:schemeClr val="accent6"/>
              </a:buClr>
              <a:buFont typeface="Wingdings" charset="2"/>
              <a:buChar char="Ø"/>
            </a:pPr>
            <a:r>
              <a:rPr lang="en-GB" sz="2600" dirty="0"/>
              <a:t>Patients continuing to order Repeat </a:t>
            </a:r>
            <a:r>
              <a:rPr lang="en-GB" sz="2600" dirty="0" err="1"/>
              <a:t>Rxs</a:t>
            </a:r>
            <a:endParaRPr lang="en-GB" sz="2600" dirty="0"/>
          </a:p>
          <a:p>
            <a:pPr lvl="2">
              <a:buClr>
                <a:schemeClr val="accent6"/>
              </a:buClr>
              <a:buFont typeface="Wingdings" charset="2"/>
              <a:buChar char="Ø"/>
            </a:pPr>
            <a:r>
              <a:rPr lang="en-GB" sz="2600" dirty="0"/>
              <a:t>Patient expectations</a:t>
            </a:r>
          </a:p>
          <a:p>
            <a:pPr lvl="2">
              <a:buFont typeface="Wingdings" charset="2"/>
              <a:buChar char="ü"/>
            </a:pPr>
            <a:endParaRPr lang="en-GB" sz="26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D81A4B"/>
                </a:solidFill>
              </a:rPr>
              <a:t>Challenges to Electronic Repeat Dispensing?</a:t>
            </a:r>
          </a:p>
        </p:txBody>
      </p:sp>
    </p:spTree>
    <p:extLst>
      <p:ext uri="{BB962C8B-B14F-4D97-AF65-F5344CB8AC3E}">
        <p14:creationId xmlns:p14="http://schemas.microsoft.com/office/powerpoint/2010/main" val="3716291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628800"/>
            <a:ext cx="8136904" cy="40324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3200" dirty="0"/>
              <a:t>Potential problems</a:t>
            </a:r>
          </a:p>
          <a:p>
            <a:pPr lvl="1">
              <a:buClr>
                <a:schemeClr val="accent6"/>
              </a:buClr>
            </a:pPr>
            <a:r>
              <a:rPr lang="en-GB" sz="2800" dirty="0"/>
              <a:t>Patients</a:t>
            </a:r>
          </a:p>
          <a:p>
            <a:pPr lvl="2">
              <a:buClr>
                <a:schemeClr val="accent6"/>
              </a:buClr>
              <a:buFont typeface="Wingdings" charset="2"/>
              <a:buChar char="Ø"/>
            </a:pPr>
            <a:r>
              <a:rPr lang="en-GB" sz="2600" dirty="0"/>
              <a:t>Understanding / Trust / Preference</a:t>
            </a:r>
          </a:p>
          <a:p>
            <a:pPr lvl="2">
              <a:buClr>
                <a:schemeClr val="accent6"/>
              </a:buClr>
              <a:buFont typeface="Wingdings" charset="2"/>
              <a:buChar char="Ø"/>
            </a:pPr>
            <a:r>
              <a:rPr lang="en-GB" sz="2600" dirty="0"/>
              <a:t>Need to request grouped items sensibly</a:t>
            </a:r>
          </a:p>
          <a:p>
            <a:pPr lvl="2">
              <a:buClr>
                <a:schemeClr val="accent6"/>
              </a:buClr>
              <a:buFont typeface="Wingdings" charset="2"/>
              <a:buChar char="Ø"/>
            </a:pPr>
            <a:r>
              <a:rPr lang="en-GB" sz="2600" dirty="0"/>
              <a:t>Items that can’t be prescribed by EPS</a:t>
            </a:r>
          </a:p>
          <a:p>
            <a:pPr lvl="2">
              <a:buClr>
                <a:schemeClr val="accent6"/>
              </a:buClr>
              <a:buFont typeface="Wingdings" charset="2"/>
              <a:buChar char="Ø"/>
            </a:pPr>
            <a:r>
              <a:rPr lang="en-GB" sz="2600" dirty="0"/>
              <a:t>Confusion if not all items on </a:t>
            </a:r>
            <a:r>
              <a:rPr lang="en-GB" sz="2600" dirty="0" err="1"/>
              <a:t>eRD</a:t>
            </a:r>
            <a:endParaRPr lang="en-GB" sz="2600" dirty="0"/>
          </a:p>
          <a:p>
            <a:pPr lvl="2">
              <a:buClr>
                <a:schemeClr val="accent6"/>
              </a:buClr>
              <a:buFont typeface="Wingdings" charset="2"/>
              <a:buChar char="Ø"/>
            </a:pPr>
            <a:r>
              <a:rPr lang="en-GB" sz="2600" dirty="0"/>
              <a:t>HCP expectations</a:t>
            </a:r>
          </a:p>
          <a:p>
            <a:pPr lvl="2">
              <a:buFont typeface="Wingdings" charset="2"/>
              <a:buChar char="ü"/>
            </a:pPr>
            <a:endParaRPr lang="en-GB" sz="26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D81A4B"/>
                </a:solidFill>
              </a:rPr>
              <a:t>Challenges to Electronic Repeat Dispensing?</a:t>
            </a:r>
          </a:p>
        </p:txBody>
      </p:sp>
    </p:spTree>
    <p:extLst>
      <p:ext uri="{BB962C8B-B14F-4D97-AF65-F5344CB8AC3E}">
        <p14:creationId xmlns:p14="http://schemas.microsoft.com/office/powerpoint/2010/main" val="15152828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77208"/>
          </a:xfrm>
        </p:spPr>
        <p:txBody>
          <a:bodyPr/>
          <a:lstStyle/>
          <a:p>
            <a:r>
              <a:rPr lang="en-GB" sz="4400" dirty="0"/>
              <a:t>Electronic Repeat Dispensing</a:t>
            </a:r>
            <a:br>
              <a:rPr lang="en-GB" sz="4400" dirty="0"/>
            </a:br>
            <a:r>
              <a:rPr lang="en-GB" sz="4400" dirty="0"/>
              <a:t>is a partnership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67744" y="1628800"/>
            <a:ext cx="4464496" cy="4281858"/>
          </a:xfrm>
          <a:prstGeom prst="rect">
            <a:avLst/>
          </a:prstGeom>
          <a:noFill/>
        </p:spPr>
        <p:txBody>
          <a:bodyPr wrap="square" rtlCol="0">
            <a:prstTxWarp prst="textCircle">
              <a:avLst>
                <a:gd name="adj" fmla="val 10884941"/>
              </a:avLst>
            </a:prstTxWarp>
            <a:spAutoFit/>
          </a:bodyPr>
          <a:lstStyle/>
          <a:p>
            <a:r>
              <a:rPr lang="en-GB" sz="2400" dirty="0">
                <a:solidFill>
                  <a:srgbClr val="008000"/>
                </a:solidFill>
              </a:rPr>
              <a:t>        Educate                           Communicate                              Cooperate                 </a:t>
            </a:r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1648824"/>
              </p:ext>
            </p:extLst>
          </p:nvPr>
        </p:nvGraphicFramePr>
        <p:xfrm>
          <a:off x="386465" y="2036451"/>
          <a:ext cx="8424936" cy="36003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860285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3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39752" y="1628800"/>
            <a:ext cx="3600400" cy="18722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b="1" dirty="0"/>
              <a:t>Rx</a:t>
            </a:r>
          </a:p>
          <a:p>
            <a:pPr marL="0" indent="0">
              <a:buNone/>
            </a:pPr>
            <a:r>
              <a:rPr lang="en-GB" sz="1600" dirty="0"/>
              <a:t>Levothyroxine 100mcg  </a:t>
            </a:r>
          </a:p>
          <a:p>
            <a:pPr marL="0" indent="0">
              <a:buNone/>
            </a:pPr>
            <a:r>
              <a:rPr lang="en-GB" sz="1600" dirty="0"/>
              <a:t>	1 od x 28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8042276" cy="1336956"/>
          </a:xfrm>
        </p:spPr>
        <p:txBody>
          <a:bodyPr/>
          <a:lstStyle/>
          <a:p>
            <a:r>
              <a:rPr lang="en-GB" dirty="0">
                <a:solidFill>
                  <a:srgbClr val="008000"/>
                </a:solidFill>
              </a:rPr>
              <a:t>Good </a:t>
            </a:r>
            <a:r>
              <a:rPr lang="en-GB" dirty="0" err="1">
                <a:solidFill>
                  <a:srgbClr val="008000"/>
                </a:solidFill>
              </a:rPr>
              <a:t>vs</a:t>
            </a:r>
            <a:r>
              <a:rPr lang="en-GB" dirty="0">
                <a:solidFill>
                  <a:srgbClr val="008000"/>
                </a:solidFill>
              </a:rPr>
              <a:t> Bad</a:t>
            </a:r>
            <a:br>
              <a:rPr lang="en-GB" dirty="0">
                <a:solidFill>
                  <a:srgbClr val="008000"/>
                </a:solidFill>
              </a:rPr>
            </a:br>
            <a:r>
              <a:rPr lang="en-GB" dirty="0">
                <a:solidFill>
                  <a:srgbClr val="008000"/>
                </a:solidFill>
              </a:rPr>
              <a:t>Repeat Dispensing?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860032" y="2420888"/>
            <a:ext cx="6480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solidFill>
                  <a:srgbClr val="008000"/>
                </a:solidFill>
                <a:latin typeface="Zapf Dingbats"/>
                <a:ea typeface="Zapf Dingbats"/>
                <a:cs typeface="Zapf Dingbats"/>
                <a:sym typeface="Zapf Dingbats"/>
              </a:rPr>
              <a:t>✔</a:t>
            </a:r>
            <a:endParaRPr lang="en-GB" sz="3600" dirty="0">
              <a:solidFill>
                <a:srgbClr val="008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51720" y="3429000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/>
              <a:t>Number of issues for one year?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652120" y="3212976"/>
            <a:ext cx="9361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solidFill>
                  <a:srgbClr val="008000"/>
                </a:solidFill>
              </a:rPr>
              <a:t>13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123728" y="4005064"/>
            <a:ext cx="424847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6"/>
                </a:solidFill>
              </a:rPr>
              <a:t>12 x 28 = 336 days </a:t>
            </a:r>
            <a:r>
              <a:rPr lang="en-GB" sz="2800" dirty="0">
                <a:solidFill>
                  <a:schemeClr val="accent6"/>
                </a:solidFill>
                <a:latin typeface="Zapf Dingbats"/>
                <a:ea typeface="Zapf Dingbats"/>
                <a:cs typeface="Zapf Dingbats"/>
                <a:sym typeface="Zapf Dingbats"/>
              </a:rPr>
              <a:t>✗</a:t>
            </a:r>
            <a:endParaRPr lang="en-GB" sz="2800" dirty="0">
              <a:solidFill>
                <a:schemeClr val="accent6"/>
              </a:solidFill>
            </a:endParaRPr>
          </a:p>
          <a:p>
            <a:pPr algn="ctr"/>
            <a:endParaRPr lang="en-GB" sz="1000" dirty="0"/>
          </a:p>
          <a:p>
            <a:pPr algn="ctr"/>
            <a:r>
              <a:rPr lang="en-GB" sz="2800" dirty="0">
                <a:solidFill>
                  <a:srgbClr val="008000"/>
                </a:solidFill>
              </a:rPr>
              <a:t>13 x 28 = 364 days </a:t>
            </a:r>
            <a:r>
              <a:rPr lang="en-GB" sz="2800" dirty="0">
                <a:solidFill>
                  <a:srgbClr val="008000"/>
                </a:solidFill>
                <a:latin typeface="Zapf Dingbats"/>
                <a:ea typeface="Zapf Dingbats"/>
                <a:cs typeface="Zapf Dingbats"/>
                <a:sym typeface="Zapf Dingbats"/>
              </a:rPr>
              <a:t>✓</a:t>
            </a:r>
            <a:endParaRPr lang="en-GB" sz="2800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9149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7704" y="1628800"/>
            <a:ext cx="5472608" cy="187220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sz="2000" b="1" dirty="0"/>
              <a:t>Rx</a:t>
            </a:r>
          </a:p>
          <a:p>
            <a:pPr marL="0" indent="0">
              <a:buNone/>
            </a:pPr>
            <a:r>
              <a:rPr lang="en-GB" sz="1600" dirty="0"/>
              <a:t>Levothyroxine 100mcg tab 1 od x 56</a:t>
            </a:r>
          </a:p>
          <a:p>
            <a:pPr marL="0" indent="0">
              <a:buNone/>
            </a:pPr>
            <a:r>
              <a:rPr lang="en-GB" sz="1600" dirty="0" err="1"/>
              <a:t>Bisoprolol</a:t>
            </a:r>
            <a:r>
              <a:rPr lang="en-GB" sz="1600" dirty="0"/>
              <a:t> 2.5mg tab 1 od x 56</a:t>
            </a:r>
          </a:p>
          <a:p>
            <a:pPr marL="0" indent="0">
              <a:buNone/>
            </a:pPr>
            <a:r>
              <a:rPr lang="en-GB" sz="1600" dirty="0"/>
              <a:t>Aspirin 75mg tab 1 od x 56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8042276" cy="1336956"/>
          </a:xfrm>
        </p:spPr>
        <p:txBody>
          <a:bodyPr/>
          <a:lstStyle/>
          <a:p>
            <a:r>
              <a:rPr lang="en-GB" dirty="0">
                <a:solidFill>
                  <a:srgbClr val="008000"/>
                </a:solidFill>
              </a:rPr>
              <a:t>Good </a:t>
            </a:r>
            <a:r>
              <a:rPr lang="en-GB" dirty="0" err="1">
                <a:solidFill>
                  <a:srgbClr val="008000"/>
                </a:solidFill>
              </a:rPr>
              <a:t>vs</a:t>
            </a:r>
            <a:r>
              <a:rPr lang="en-GB" dirty="0">
                <a:solidFill>
                  <a:srgbClr val="008000"/>
                </a:solidFill>
              </a:rPr>
              <a:t> Bad</a:t>
            </a:r>
            <a:br>
              <a:rPr lang="en-GB" dirty="0">
                <a:solidFill>
                  <a:srgbClr val="008000"/>
                </a:solidFill>
              </a:rPr>
            </a:br>
            <a:r>
              <a:rPr lang="en-GB" dirty="0">
                <a:solidFill>
                  <a:srgbClr val="008000"/>
                </a:solidFill>
              </a:rPr>
              <a:t>Repeat Dispensing?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123728" y="3789040"/>
            <a:ext cx="3336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i="1" dirty="0"/>
              <a:t>Number of issues for one year?</a:t>
            </a:r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2051720" y="4437112"/>
            <a:ext cx="432048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6"/>
                </a:solidFill>
              </a:rPr>
              <a:t>6 x 56 = 336 days </a:t>
            </a:r>
            <a:r>
              <a:rPr lang="en-GB" sz="2800" dirty="0">
                <a:solidFill>
                  <a:schemeClr val="accent6"/>
                </a:solidFill>
                <a:latin typeface="Zapf Dingbats"/>
                <a:ea typeface="Zapf Dingbats"/>
                <a:cs typeface="Zapf Dingbats"/>
                <a:sym typeface="Zapf Dingbats"/>
              </a:rPr>
              <a:t>✗</a:t>
            </a:r>
            <a:endParaRPr lang="en-GB" sz="2800" dirty="0">
              <a:solidFill>
                <a:schemeClr val="accent6"/>
              </a:solidFill>
            </a:endParaRPr>
          </a:p>
          <a:p>
            <a:endParaRPr lang="en-GB" sz="800" dirty="0"/>
          </a:p>
          <a:p>
            <a:r>
              <a:rPr lang="en-GB" sz="2800" dirty="0">
                <a:solidFill>
                  <a:srgbClr val="008000"/>
                </a:solidFill>
              </a:rPr>
              <a:t>7 x 56 = 392 days ?</a:t>
            </a:r>
            <a:endParaRPr lang="en-GB" sz="2800" dirty="0">
              <a:solidFill>
                <a:schemeClr val="accent6"/>
              </a:solidFill>
            </a:endParaRPr>
          </a:p>
          <a:p>
            <a:endParaRPr lang="en-GB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6516216" y="2420888"/>
            <a:ext cx="5331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>
                <a:solidFill>
                  <a:srgbClr val="008000"/>
                </a:solidFill>
                <a:latin typeface="Zapf Dingbats"/>
                <a:ea typeface="Zapf Dingbats"/>
                <a:cs typeface="Zapf Dingbats"/>
                <a:sym typeface="Zapf Dingbats"/>
              </a:rPr>
              <a:t>✓</a:t>
            </a:r>
            <a:endParaRPr lang="en-GB" sz="3600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9560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07576"/>
            <a:ext cx="8856984" cy="1336956"/>
          </a:xfrm>
        </p:spPr>
        <p:txBody>
          <a:bodyPr/>
          <a:lstStyle/>
          <a:p>
            <a:r>
              <a:rPr lang="en-GB" sz="3200" dirty="0"/>
              <a:t>What is Electronic Repeat Dispensing (eRD)? (Batch Prescribing)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fontAlgn="base">
              <a:lnSpc>
                <a:spcPct val="120000"/>
              </a:lnSpc>
              <a:spcAft>
                <a:spcPct val="0"/>
              </a:spcAft>
              <a:buClr>
                <a:srgbClr val="00A1CF"/>
              </a:buClr>
            </a:pPr>
            <a:r>
              <a:rPr lang="en-GB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Prescribe </a:t>
            </a:r>
            <a:r>
              <a:rPr lang="en-GB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up to 12months </a:t>
            </a:r>
            <a:r>
              <a:rPr lang="en-GB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worth EPS prescriptions in one go as a ‘batch’ for patients with repeat medication.</a:t>
            </a:r>
          </a:p>
          <a:p>
            <a:pPr fontAlgn="base">
              <a:lnSpc>
                <a:spcPct val="120000"/>
              </a:lnSpc>
              <a:spcAft>
                <a:spcPct val="0"/>
              </a:spcAft>
              <a:buClr>
                <a:srgbClr val="00A1CF"/>
              </a:buClr>
            </a:pPr>
            <a:r>
              <a:rPr lang="en-GB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Prescriptions will be available for the patient to </a:t>
            </a:r>
            <a:r>
              <a:rPr lang="en-GB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collect from their pharmacy </a:t>
            </a:r>
            <a:r>
              <a:rPr lang="en-GB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without having to order from the GP. </a:t>
            </a:r>
          </a:p>
          <a:p>
            <a:pPr fontAlgn="base">
              <a:lnSpc>
                <a:spcPct val="120000"/>
              </a:lnSpc>
              <a:spcAft>
                <a:spcPct val="0"/>
              </a:spcAft>
              <a:buClr>
                <a:srgbClr val="00A1CF"/>
              </a:buClr>
            </a:pPr>
            <a:r>
              <a:rPr lang="en-GB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Pharmacy</a:t>
            </a:r>
            <a:r>
              <a:rPr lang="en-GB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is contractually obliged to carry out </a:t>
            </a:r>
            <a:r>
              <a:rPr lang="en-GB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checks</a:t>
            </a:r>
            <a:r>
              <a:rPr lang="en-GB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with patient before dispensing each issue</a:t>
            </a:r>
          </a:p>
          <a:p>
            <a:pPr fontAlgn="base">
              <a:lnSpc>
                <a:spcPct val="120000"/>
              </a:lnSpc>
              <a:spcAft>
                <a:spcPct val="0"/>
              </a:spcAft>
              <a:buClr>
                <a:srgbClr val="00A1CF"/>
              </a:buClr>
            </a:pPr>
            <a:r>
              <a:rPr lang="en-GB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NHS Community Pharmacy </a:t>
            </a:r>
            <a:r>
              <a:rPr lang="en-GB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Contractual </a:t>
            </a:r>
            <a:r>
              <a:rPr lang="en-GB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Framework essential service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7193867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7704" y="1628800"/>
            <a:ext cx="5472608" cy="187220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sz="2000" b="1" dirty="0"/>
              <a:t>Rx</a:t>
            </a:r>
          </a:p>
          <a:p>
            <a:pPr marL="0" indent="0">
              <a:buNone/>
            </a:pPr>
            <a:r>
              <a:rPr lang="en-GB" sz="1600" dirty="0"/>
              <a:t>Levothyroxine 100mcg tab 1 od x 56</a:t>
            </a:r>
          </a:p>
          <a:p>
            <a:pPr marL="0" indent="0">
              <a:buNone/>
            </a:pPr>
            <a:r>
              <a:rPr lang="en-GB" sz="1600" dirty="0" err="1"/>
              <a:t>Bisoprolol</a:t>
            </a:r>
            <a:r>
              <a:rPr lang="en-GB" sz="1600" dirty="0"/>
              <a:t> 2.5mg tab 1 od x 56</a:t>
            </a:r>
          </a:p>
          <a:p>
            <a:pPr marL="0" indent="0">
              <a:buNone/>
            </a:pPr>
            <a:r>
              <a:rPr lang="en-GB" sz="1600" dirty="0"/>
              <a:t>Aspirin 75mg tab 1 od x 56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8042276" cy="1336956"/>
          </a:xfrm>
        </p:spPr>
        <p:txBody>
          <a:bodyPr/>
          <a:lstStyle/>
          <a:p>
            <a:r>
              <a:rPr lang="en-GB" dirty="0">
                <a:solidFill>
                  <a:srgbClr val="008000"/>
                </a:solidFill>
              </a:rPr>
              <a:t>Good </a:t>
            </a:r>
            <a:r>
              <a:rPr lang="en-GB" dirty="0" err="1">
                <a:solidFill>
                  <a:srgbClr val="008000"/>
                </a:solidFill>
              </a:rPr>
              <a:t>vs</a:t>
            </a:r>
            <a:r>
              <a:rPr lang="en-GB" dirty="0">
                <a:solidFill>
                  <a:srgbClr val="008000"/>
                </a:solidFill>
              </a:rPr>
              <a:t> Bad</a:t>
            </a:r>
            <a:br>
              <a:rPr lang="en-GB" dirty="0">
                <a:solidFill>
                  <a:srgbClr val="008000"/>
                </a:solidFill>
              </a:rPr>
            </a:br>
            <a:r>
              <a:rPr lang="en-GB" dirty="0">
                <a:solidFill>
                  <a:srgbClr val="008000"/>
                </a:solidFill>
              </a:rPr>
              <a:t>Repeat Dispensing?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123728" y="3789040"/>
            <a:ext cx="3336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i="1" dirty="0"/>
              <a:t>Number of issues for one year?</a:t>
            </a:r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2051720" y="4437112"/>
            <a:ext cx="432048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6"/>
                </a:solidFill>
              </a:rPr>
              <a:t>6 x 56 = 336 days </a:t>
            </a:r>
            <a:r>
              <a:rPr lang="en-GB" sz="2800" dirty="0">
                <a:solidFill>
                  <a:schemeClr val="accent6"/>
                </a:solidFill>
                <a:sym typeface="Zapf Dingbats"/>
              </a:rPr>
              <a:t>✗</a:t>
            </a:r>
            <a:endParaRPr lang="en-GB" sz="2800" dirty="0">
              <a:solidFill>
                <a:schemeClr val="accent6"/>
              </a:solidFill>
            </a:endParaRPr>
          </a:p>
          <a:p>
            <a:endParaRPr lang="en-GB" sz="800" dirty="0"/>
          </a:p>
          <a:p>
            <a:r>
              <a:rPr lang="en-GB" sz="2800" dirty="0">
                <a:solidFill>
                  <a:schemeClr val="accent6"/>
                </a:solidFill>
              </a:rPr>
              <a:t>7 x 56 = 392 days </a:t>
            </a:r>
            <a:r>
              <a:rPr lang="en-GB" sz="2800" dirty="0">
                <a:solidFill>
                  <a:schemeClr val="accent6"/>
                </a:solidFill>
                <a:sym typeface="Zapf Dingbats"/>
              </a:rPr>
              <a:t>✗</a:t>
            </a:r>
            <a:endParaRPr lang="en-GB" sz="2800" dirty="0">
              <a:solidFill>
                <a:schemeClr val="accent6"/>
              </a:solidFill>
            </a:endParaRPr>
          </a:p>
          <a:p>
            <a:endParaRPr lang="en-GB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6516216" y="2420888"/>
            <a:ext cx="5331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>
                <a:solidFill>
                  <a:srgbClr val="008000"/>
                </a:solidFill>
                <a:latin typeface="Zapf Dingbats"/>
                <a:ea typeface="Zapf Dingbats"/>
                <a:cs typeface="Zapf Dingbats"/>
                <a:sym typeface="Zapf Dingbats"/>
              </a:rPr>
              <a:t>✓</a:t>
            </a:r>
            <a:endParaRPr lang="en-GB" sz="3600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262037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7704" y="1628800"/>
            <a:ext cx="5472608" cy="187220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sz="2000" b="1" dirty="0"/>
              <a:t>Rx</a:t>
            </a:r>
          </a:p>
          <a:p>
            <a:pPr marL="0" indent="0">
              <a:buNone/>
            </a:pPr>
            <a:r>
              <a:rPr lang="en-GB" sz="1600" dirty="0"/>
              <a:t>Levothyroxine 100mcg tab 1 od x 56</a:t>
            </a:r>
          </a:p>
          <a:p>
            <a:pPr marL="0" indent="0">
              <a:buNone/>
            </a:pPr>
            <a:r>
              <a:rPr lang="en-GB" sz="1600" dirty="0" err="1"/>
              <a:t>Bisoprolol</a:t>
            </a:r>
            <a:r>
              <a:rPr lang="en-GB" sz="1600" dirty="0"/>
              <a:t> 2.5mg tab 1 od x 56</a:t>
            </a:r>
          </a:p>
          <a:p>
            <a:pPr marL="0" indent="0">
              <a:buNone/>
            </a:pPr>
            <a:r>
              <a:rPr lang="en-GB" sz="1600" dirty="0"/>
              <a:t>Aspirin 75mg tab 1 od x 56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8042276" cy="1336956"/>
          </a:xfrm>
        </p:spPr>
        <p:txBody>
          <a:bodyPr/>
          <a:lstStyle/>
          <a:p>
            <a:r>
              <a:rPr lang="en-GB" dirty="0">
                <a:solidFill>
                  <a:srgbClr val="008000"/>
                </a:solidFill>
              </a:rPr>
              <a:t>Good </a:t>
            </a:r>
            <a:r>
              <a:rPr lang="en-GB" dirty="0" err="1">
                <a:solidFill>
                  <a:srgbClr val="008000"/>
                </a:solidFill>
              </a:rPr>
              <a:t>vs</a:t>
            </a:r>
            <a:r>
              <a:rPr lang="en-GB" dirty="0">
                <a:solidFill>
                  <a:srgbClr val="008000"/>
                </a:solidFill>
              </a:rPr>
              <a:t> Bad</a:t>
            </a:r>
            <a:br>
              <a:rPr lang="en-GB" dirty="0">
                <a:solidFill>
                  <a:srgbClr val="008000"/>
                </a:solidFill>
              </a:rPr>
            </a:br>
            <a:r>
              <a:rPr lang="en-GB" dirty="0">
                <a:solidFill>
                  <a:srgbClr val="008000"/>
                </a:solidFill>
              </a:rPr>
              <a:t>Repeat Dispensing?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123728" y="3789040"/>
            <a:ext cx="3336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i="1" dirty="0"/>
              <a:t>Number of issues for one year?</a:t>
            </a:r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2051720" y="4365104"/>
            <a:ext cx="23762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800" dirty="0">
              <a:solidFill>
                <a:schemeClr val="accent6"/>
              </a:solidFill>
              <a:sym typeface="Zapf Dingbats"/>
            </a:endParaRPr>
          </a:p>
          <a:p>
            <a:r>
              <a:rPr lang="en-GB" sz="2800" dirty="0">
                <a:solidFill>
                  <a:srgbClr val="008000"/>
                </a:solidFill>
              </a:rPr>
              <a:t>6 x 56 (eRD)</a:t>
            </a:r>
            <a:endParaRPr lang="en-GB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6516216" y="2420888"/>
            <a:ext cx="5331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>
                <a:solidFill>
                  <a:srgbClr val="008000"/>
                </a:solidFill>
                <a:latin typeface="Zapf Dingbats"/>
                <a:ea typeface="Zapf Dingbats"/>
                <a:cs typeface="Zapf Dingbats"/>
                <a:sym typeface="Zapf Dingbats"/>
              </a:rPr>
              <a:t>✓</a:t>
            </a:r>
            <a:endParaRPr lang="en-GB" sz="3600" dirty="0">
              <a:solidFill>
                <a:srgbClr val="008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516216" y="4365104"/>
            <a:ext cx="5760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dirty="0">
                <a:solidFill>
                  <a:srgbClr val="008000"/>
                </a:solidFill>
                <a:latin typeface="Zapf Dingbats"/>
                <a:ea typeface="Zapf Dingbats"/>
                <a:cs typeface="Zapf Dingbats"/>
                <a:sym typeface="Zapf Dingbats"/>
              </a:rPr>
              <a:t>✓</a:t>
            </a:r>
            <a:endParaRPr lang="en-GB" sz="3600" dirty="0">
              <a:solidFill>
                <a:srgbClr val="008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51720" y="5373216"/>
            <a:ext cx="38884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8000"/>
                </a:solidFill>
              </a:rPr>
              <a:t>1 x 56 (2 x 28 eRD)</a:t>
            </a:r>
          </a:p>
        </p:txBody>
      </p:sp>
      <p:sp>
        <p:nvSpPr>
          <p:cNvPr id="6" name="Rectangle 5"/>
          <p:cNvSpPr/>
          <p:nvPr/>
        </p:nvSpPr>
        <p:spPr>
          <a:xfrm>
            <a:off x="6516216" y="4797152"/>
            <a:ext cx="53316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600" dirty="0">
                <a:solidFill>
                  <a:srgbClr val="008000"/>
                </a:solidFill>
                <a:latin typeface="Zapf Dingbats"/>
                <a:ea typeface="Zapf Dingbats"/>
                <a:cs typeface="Zapf Dingbats"/>
                <a:sym typeface="Zapf Dingbats"/>
              </a:rPr>
              <a:t>✓</a:t>
            </a:r>
            <a:endParaRPr lang="en-GB" sz="3600" dirty="0">
              <a:solidFill>
                <a:srgbClr val="008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915816" y="4941168"/>
            <a:ext cx="1008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i="1" dirty="0">
                <a:solidFill>
                  <a:srgbClr val="008000"/>
                </a:solidFill>
              </a:rPr>
              <a:t>plus</a:t>
            </a:r>
          </a:p>
        </p:txBody>
      </p:sp>
    </p:spTree>
    <p:extLst>
      <p:ext uri="{BB962C8B-B14F-4D97-AF65-F5344CB8AC3E}">
        <p14:creationId xmlns:p14="http://schemas.microsoft.com/office/powerpoint/2010/main" val="1371281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  <p:bldP spid="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7704" y="1628800"/>
            <a:ext cx="5472608" cy="41764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b="1" dirty="0"/>
              <a:t>Rx</a:t>
            </a:r>
          </a:p>
          <a:p>
            <a:pPr marL="0" indent="0">
              <a:buNone/>
            </a:pPr>
            <a:r>
              <a:rPr lang="en-GB" sz="1600" dirty="0"/>
              <a:t>Levothyroxine 100mcg tab 1 od x 56</a:t>
            </a:r>
          </a:p>
          <a:p>
            <a:pPr marL="0" indent="0">
              <a:buNone/>
            </a:pPr>
            <a:r>
              <a:rPr lang="en-GB" sz="1600" dirty="0" err="1"/>
              <a:t>Ramipril</a:t>
            </a:r>
            <a:r>
              <a:rPr lang="en-GB" sz="1600" dirty="0"/>
              <a:t> 5mg cap 1 od x 56</a:t>
            </a:r>
          </a:p>
          <a:p>
            <a:pPr marL="0" indent="0">
              <a:buNone/>
            </a:pPr>
            <a:r>
              <a:rPr lang="en-GB" sz="1600" dirty="0"/>
              <a:t>Aspirin 75mg tab 1 od x 56</a:t>
            </a:r>
          </a:p>
          <a:p>
            <a:pPr marL="0" indent="0">
              <a:buNone/>
            </a:pPr>
            <a:r>
              <a:rPr lang="en-GB" sz="1600" dirty="0" err="1"/>
              <a:t>Paracetamol</a:t>
            </a:r>
            <a:r>
              <a:rPr lang="en-GB" sz="1600" dirty="0"/>
              <a:t> 500mg 1 or 2 </a:t>
            </a:r>
            <a:r>
              <a:rPr lang="en-GB" sz="1600" dirty="0" err="1"/>
              <a:t>prn</a:t>
            </a:r>
            <a:r>
              <a:rPr lang="en-GB" sz="1600" dirty="0"/>
              <a:t> x 200</a:t>
            </a:r>
          </a:p>
          <a:p>
            <a:pPr marL="0" indent="0">
              <a:buNone/>
            </a:pPr>
            <a:r>
              <a:rPr lang="en-GB" sz="1600" dirty="0" err="1"/>
              <a:t>Ventolin</a:t>
            </a:r>
            <a:r>
              <a:rPr lang="en-GB" sz="1600" dirty="0"/>
              <a:t> </a:t>
            </a:r>
            <a:r>
              <a:rPr lang="en-GB" sz="1600" dirty="0" err="1"/>
              <a:t>Evohaler</a:t>
            </a:r>
            <a:r>
              <a:rPr lang="en-GB" sz="1600" dirty="0"/>
              <a:t> </a:t>
            </a:r>
            <a:r>
              <a:rPr lang="en-GB" sz="1600" dirty="0" err="1"/>
              <a:t>prn</a:t>
            </a:r>
            <a:r>
              <a:rPr lang="en-GB" sz="1600" dirty="0"/>
              <a:t> x 2</a:t>
            </a:r>
          </a:p>
          <a:p>
            <a:pPr marL="0" indent="0">
              <a:buNone/>
            </a:pPr>
            <a:r>
              <a:rPr lang="en-GB" sz="1600" dirty="0"/>
              <a:t>GTN spray 180 dose x 1</a:t>
            </a:r>
          </a:p>
          <a:p>
            <a:pPr marL="0" indent="0">
              <a:buNone/>
            </a:pPr>
            <a:r>
              <a:rPr lang="en-GB" sz="1600" dirty="0" err="1"/>
              <a:t>Oilatum</a:t>
            </a:r>
            <a:r>
              <a:rPr lang="en-GB" sz="1600" dirty="0"/>
              <a:t> Emollient 300ml x 2</a:t>
            </a:r>
          </a:p>
          <a:p>
            <a:pPr marL="0" indent="0">
              <a:buNone/>
            </a:pPr>
            <a:endParaRPr lang="en-GB" sz="1600" dirty="0"/>
          </a:p>
          <a:p>
            <a:pPr marL="0" indent="0">
              <a:buNone/>
            </a:pPr>
            <a:endParaRPr lang="en-GB" sz="1600" dirty="0"/>
          </a:p>
          <a:p>
            <a:pPr marL="0" indent="0">
              <a:buNone/>
            </a:pPr>
            <a:endParaRPr lang="en-GB" sz="16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8042276" cy="1336956"/>
          </a:xfrm>
        </p:spPr>
        <p:txBody>
          <a:bodyPr/>
          <a:lstStyle/>
          <a:p>
            <a:r>
              <a:rPr lang="en-GB" dirty="0">
                <a:solidFill>
                  <a:srgbClr val="008000"/>
                </a:solidFill>
              </a:rPr>
              <a:t>Good </a:t>
            </a:r>
            <a:r>
              <a:rPr lang="en-GB" dirty="0" err="1">
                <a:solidFill>
                  <a:srgbClr val="008000"/>
                </a:solidFill>
              </a:rPr>
              <a:t>vs</a:t>
            </a:r>
            <a:r>
              <a:rPr lang="en-GB" dirty="0">
                <a:solidFill>
                  <a:srgbClr val="008000"/>
                </a:solidFill>
              </a:rPr>
              <a:t> Bad</a:t>
            </a:r>
            <a:br>
              <a:rPr lang="en-GB" dirty="0">
                <a:solidFill>
                  <a:srgbClr val="008000"/>
                </a:solidFill>
              </a:rPr>
            </a:br>
            <a:r>
              <a:rPr lang="en-GB" dirty="0">
                <a:solidFill>
                  <a:srgbClr val="008000"/>
                </a:solidFill>
              </a:rPr>
              <a:t>Repeat Dispensing?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76256" y="2708920"/>
            <a:ext cx="69802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600" dirty="0">
                <a:solidFill>
                  <a:srgbClr val="00800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78237200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15616" y="2060848"/>
            <a:ext cx="5616624" cy="367240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7704" y="1628800"/>
            <a:ext cx="5472608" cy="41764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b="1" dirty="0"/>
              <a:t>Rx</a:t>
            </a:r>
          </a:p>
          <a:p>
            <a:pPr marL="0" indent="0">
              <a:buNone/>
            </a:pPr>
            <a:r>
              <a:rPr lang="en-GB" sz="1600" dirty="0"/>
              <a:t>Levothyroxine 100mcg tab 1 od x 56</a:t>
            </a:r>
          </a:p>
          <a:p>
            <a:pPr marL="0" indent="0">
              <a:buNone/>
            </a:pPr>
            <a:r>
              <a:rPr lang="en-GB" sz="1600" dirty="0" err="1"/>
              <a:t>Ramipril</a:t>
            </a:r>
            <a:r>
              <a:rPr lang="en-GB" sz="1600" dirty="0"/>
              <a:t> 5mg cap 1 od x 56</a:t>
            </a:r>
          </a:p>
          <a:p>
            <a:pPr marL="0" indent="0">
              <a:buNone/>
            </a:pPr>
            <a:r>
              <a:rPr lang="en-GB" sz="1600" dirty="0"/>
              <a:t>Aspirin 75mg tab 1 od x 56</a:t>
            </a:r>
          </a:p>
          <a:p>
            <a:pPr marL="0" indent="0">
              <a:buNone/>
            </a:pPr>
            <a:r>
              <a:rPr lang="en-GB" sz="1600" dirty="0" err="1"/>
              <a:t>Paracetamol</a:t>
            </a:r>
            <a:r>
              <a:rPr lang="en-GB" sz="1600" dirty="0"/>
              <a:t> 500mg 1 or 2 </a:t>
            </a:r>
            <a:r>
              <a:rPr lang="en-GB" sz="1600" dirty="0" err="1"/>
              <a:t>prn</a:t>
            </a:r>
            <a:r>
              <a:rPr lang="en-GB" sz="1600" dirty="0"/>
              <a:t> x 200</a:t>
            </a:r>
          </a:p>
          <a:p>
            <a:pPr marL="0" indent="0">
              <a:buNone/>
            </a:pPr>
            <a:r>
              <a:rPr lang="en-GB" sz="1600" dirty="0" err="1"/>
              <a:t>Ventolin</a:t>
            </a:r>
            <a:r>
              <a:rPr lang="en-GB" sz="1600" dirty="0"/>
              <a:t> </a:t>
            </a:r>
            <a:r>
              <a:rPr lang="en-GB" sz="1600" dirty="0" err="1"/>
              <a:t>Evohaler</a:t>
            </a:r>
            <a:r>
              <a:rPr lang="en-GB" sz="1600" dirty="0"/>
              <a:t> </a:t>
            </a:r>
            <a:r>
              <a:rPr lang="en-GB" sz="1600" dirty="0" err="1"/>
              <a:t>prn</a:t>
            </a:r>
            <a:r>
              <a:rPr lang="en-GB" sz="1600" dirty="0"/>
              <a:t> x 2</a:t>
            </a:r>
          </a:p>
          <a:p>
            <a:pPr marL="0" indent="0">
              <a:buNone/>
            </a:pPr>
            <a:r>
              <a:rPr lang="en-GB" sz="1600" dirty="0"/>
              <a:t>GTN spray 180 dose x 1</a:t>
            </a:r>
          </a:p>
          <a:p>
            <a:pPr marL="0" indent="0">
              <a:buNone/>
            </a:pPr>
            <a:r>
              <a:rPr lang="en-GB" sz="1600" dirty="0" err="1"/>
              <a:t>Oilatum</a:t>
            </a:r>
            <a:r>
              <a:rPr lang="en-GB" sz="1600" dirty="0"/>
              <a:t> Emollient 300ml x 2</a:t>
            </a:r>
          </a:p>
          <a:p>
            <a:pPr marL="0" indent="0">
              <a:buNone/>
            </a:pPr>
            <a:endParaRPr lang="en-GB" sz="1600" dirty="0"/>
          </a:p>
          <a:p>
            <a:pPr marL="0" indent="0">
              <a:buNone/>
            </a:pPr>
            <a:endParaRPr lang="en-GB" sz="1600" dirty="0"/>
          </a:p>
          <a:p>
            <a:pPr marL="0" indent="0">
              <a:buNone/>
            </a:pPr>
            <a:endParaRPr lang="en-GB" sz="16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8042276" cy="1336956"/>
          </a:xfrm>
        </p:spPr>
        <p:txBody>
          <a:bodyPr/>
          <a:lstStyle/>
          <a:p>
            <a:r>
              <a:rPr lang="en-GB" dirty="0">
                <a:solidFill>
                  <a:srgbClr val="008000"/>
                </a:solidFill>
              </a:rPr>
              <a:t>Good </a:t>
            </a:r>
            <a:r>
              <a:rPr lang="en-GB" dirty="0" err="1">
                <a:solidFill>
                  <a:srgbClr val="008000"/>
                </a:solidFill>
              </a:rPr>
              <a:t>vs</a:t>
            </a:r>
            <a:r>
              <a:rPr lang="en-GB" dirty="0">
                <a:solidFill>
                  <a:srgbClr val="008000"/>
                </a:solidFill>
              </a:rPr>
              <a:t> Bad</a:t>
            </a:r>
            <a:br>
              <a:rPr lang="en-GB" dirty="0">
                <a:solidFill>
                  <a:srgbClr val="008000"/>
                </a:solidFill>
              </a:rPr>
            </a:br>
            <a:r>
              <a:rPr lang="en-GB" dirty="0">
                <a:solidFill>
                  <a:srgbClr val="008000"/>
                </a:solidFill>
              </a:rPr>
              <a:t>Repeat Dispensing?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76256" y="2708920"/>
            <a:ext cx="88998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600" dirty="0">
                <a:solidFill>
                  <a:srgbClr val="FF0000"/>
                </a:solidFill>
                <a:latin typeface="Zapf Dingbats"/>
                <a:ea typeface="Zapf Dingbats"/>
                <a:cs typeface="Zapf Dingbats"/>
                <a:sym typeface="Zapf Dingbats"/>
              </a:rPr>
              <a:t>✗</a:t>
            </a:r>
            <a:endParaRPr lang="en-GB" sz="9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616470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475656" y="5157192"/>
            <a:ext cx="4608512" cy="36004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1475656" y="4653136"/>
            <a:ext cx="4608512" cy="36004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1475656" y="4149080"/>
            <a:ext cx="4608512" cy="36004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1475656" y="3717032"/>
            <a:ext cx="4608512" cy="36004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1475656" y="2132856"/>
            <a:ext cx="4608512" cy="1512168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7704" y="1628800"/>
            <a:ext cx="5472608" cy="41764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b="1" dirty="0"/>
              <a:t>Rx</a:t>
            </a:r>
          </a:p>
          <a:p>
            <a:pPr marL="0" indent="0">
              <a:buNone/>
            </a:pPr>
            <a:r>
              <a:rPr lang="en-GB" sz="1600" dirty="0"/>
              <a:t>Levothyroxine 100mcg tab 1 od x 56</a:t>
            </a:r>
          </a:p>
          <a:p>
            <a:pPr marL="0" indent="0">
              <a:buNone/>
            </a:pPr>
            <a:r>
              <a:rPr lang="en-GB" sz="1600" dirty="0" err="1"/>
              <a:t>Ramipril</a:t>
            </a:r>
            <a:r>
              <a:rPr lang="en-GB" sz="1600" dirty="0"/>
              <a:t> 5mg cap 1 od x 56</a:t>
            </a:r>
          </a:p>
          <a:p>
            <a:pPr marL="0" indent="0">
              <a:buNone/>
            </a:pPr>
            <a:r>
              <a:rPr lang="en-GB" sz="1600" dirty="0"/>
              <a:t>Aspirin 75mg tab 1 od x 56</a:t>
            </a:r>
          </a:p>
          <a:p>
            <a:pPr marL="0" indent="0">
              <a:buNone/>
            </a:pPr>
            <a:r>
              <a:rPr lang="en-GB" sz="1600" dirty="0" err="1"/>
              <a:t>Paracetamol</a:t>
            </a:r>
            <a:r>
              <a:rPr lang="en-GB" sz="1600" dirty="0"/>
              <a:t> 500mg 1 or 2 </a:t>
            </a:r>
            <a:r>
              <a:rPr lang="en-GB" sz="1600" dirty="0" err="1"/>
              <a:t>prn</a:t>
            </a:r>
            <a:r>
              <a:rPr lang="en-GB" sz="1600" dirty="0"/>
              <a:t> x 200</a:t>
            </a:r>
          </a:p>
          <a:p>
            <a:pPr marL="0" indent="0">
              <a:buNone/>
            </a:pPr>
            <a:r>
              <a:rPr lang="en-GB" sz="1600" dirty="0" err="1"/>
              <a:t>Ventolin</a:t>
            </a:r>
            <a:r>
              <a:rPr lang="en-GB" sz="1600" dirty="0"/>
              <a:t> </a:t>
            </a:r>
            <a:r>
              <a:rPr lang="en-GB" sz="1600" dirty="0" err="1"/>
              <a:t>Evohaler</a:t>
            </a:r>
            <a:r>
              <a:rPr lang="en-GB" sz="1600" dirty="0"/>
              <a:t> </a:t>
            </a:r>
            <a:r>
              <a:rPr lang="en-GB" sz="1600" dirty="0" err="1"/>
              <a:t>prn</a:t>
            </a:r>
            <a:r>
              <a:rPr lang="en-GB" sz="1600" dirty="0"/>
              <a:t> x 2</a:t>
            </a:r>
          </a:p>
          <a:p>
            <a:pPr marL="0" indent="0">
              <a:buNone/>
            </a:pPr>
            <a:r>
              <a:rPr lang="en-GB" sz="1600" dirty="0"/>
              <a:t>GTN spray 180 dose x 1</a:t>
            </a:r>
          </a:p>
          <a:p>
            <a:pPr marL="0" indent="0">
              <a:buNone/>
            </a:pPr>
            <a:r>
              <a:rPr lang="en-GB" sz="1600" dirty="0" err="1"/>
              <a:t>Oilatum</a:t>
            </a:r>
            <a:r>
              <a:rPr lang="en-GB" sz="1600" dirty="0"/>
              <a:t> Emollient 300ml x 2</a:t>
            </a:r>
          </a:p>
          <a:p>
            <a:pPr marL="0" indent="0">
              <a:buNone/>
            </a:pPr>
            <a:endParaRPr lang="en-GB" sz="1600" dirty="0"/>
          </a:p>
          <a:p>
            <a:pPr marL="0" indent="0">
              <a:buNone/>
            </a:pPr>
            <a:endParaRPr lang="en-GB" sz="1600" dirty="0"/>
          </a:p>
          <a:p>
            <a:pPr marL="0" indent="0">
              <a:buNone/>
            </a:pPr>
            <a:endParaRPr lang="en-GB" sz="16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8042276" cy="1336956"/>
          </a:xfrm>
        </p:spPr>
        <p:txBody>
          <a:bodyPr/>
          <a:lstStyle/>
          <a:p>
            <a:r>
              <a:rPr lang="en-GB" dirty="0">
                <a:solidFill>
                  <a:srgbClr val="008000"/>
                </a:solidFill>
              </a:rPr>
              <a:t>Good </a:t>
            </a:r>
            <a:r>
              <a:rPr lang="en-GB" dirty="0" err="1">
                <a:solidFill>
                  <a:srgbClr val="008000"/>
                </a:solidFill>
              </a:rPr>
              <a:t>vs</a:t>
            </a:r>
            <a:r>
              <a:rPr lang="en-GB" dirty="0">
                <a:solidFill>
                  <a:srgbClr val="008000"/>
                </a:solidFill>
              </a:rPr>
              <a:t> Bad</a:t>
            </a:r>
            <a:br>
              <a:rPr lang="en-GB" dirty="0">
                <a:solidFill>
                  <a:srgbClr val="008000"/>
                </a:solidFill>
              </a:rPr>
            </a:br>
            <a:r>
              <a:rPr lang="en-GB" dirty="0">
                <a:solidFill>
                  <a:srgbClr val="008000"/>
                </a:solidFill>
              </a:rPr>
              <a:t>Repeat Dispensing?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76256" y="2708920"/>
            <a:ext cx="111400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600" dirty="0">
                <a:solidFill>
                  <a:srgbClr val="008000"/>
                </a:solidFill>
                <a:latin typeface="Zapf Dingbats"/>
                <a:ea typeface="Zapf Dingbats"/>
                <a:cs typeface="Zapf Dingbats"/>
                <a:sym typeface="Zapf Dingbats"/>
              </a:rPr>
              <a:t>✓</a:t>
            </a:r>
            <a:endParaRPr lang="en-GB" sz="9600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640279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7704" y="1628800"/>
            <a:ext cx="5472608" cy="41764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b="1" dirty="0"/>
              <a:t>Rx</a:t>
            </a:r>
          </a:p>
          <a:p>
            <a:pPr marL="0" indent="0">
              <a:buNone/>
            </a:pPr>
            <a:r>
              <a:rPr lang="en-GB" sz="1600" dirty="0"/>
              <a:t>Levothyroxine 100mcg tab 1 od x 56</a:t>
            </a:r>
          </a:p>
          <a:p>
            <a:pPr marL="0" indent="0">
              <a:buNone/>
            </a:pPr>
            <a:r>
              <a:rPr lang="en-GB" sz="1600" dirty="0" err="1"/>
              <a:t>Bisoprolol</a:t>
            </a:r>
            <a:r>
              <a:rPr lang="en-GB" sz="1600" dirty="0"/>
              <a:t> 2.5mg tab 1 od x 56</a:t>
            </a:r>
          </a:p>
          <a:p>
            <a:pPr marL="0" indent="0">
              <a:buNone/>
            </a:pPr>
            <a:r>
              <a:rPr lang="en-GB" sz="1600" dirty="0"/>
              <a:t>Aspirin 75mg tab 1 od x 56</a:t>
            </a:r>
          </a:p>
          <a:p>
            <a:pPr marL="0" indent="0">
              <a:buNone/>
            </a:pPr>
            <a:r>
              <a:rPr lang="en-GB" sz="1600" dirty="0" err="1"/>
              <a:t>Paracetamol</a:t>
            </a:r>
            <a:r>
              <a:rPr lang="en-GB" sz="1600" dirty="0"/>
              <a:t> 500mg 1 or 2 </a:t>
            </a:r>
            <a:r>
              <a:rPr lang="en-GB" sz="1600" dirty="0" err="1"/>
              <a:t>prn</a:t>
            </a:r>
            <a:r>
              <a:rPr lang="en-GB" sz="1600" dirty="0"/>
              <a:t> x 200</a:t>
            </a:r>
          </a:p>
          <a:p>
            <a:pPr marL="0" indent="0">
              <a:buNone/>
            </a:pPr>
            <a:r>
              <a:rPr lang="en-GB" sz="1600" dirty="0" err="1"/>
              <a:t>Ventolin</a:t>
            </a:r>
            <a:r>
              <a:rPr lang="en-GB" sz="1600" dirty="0"/>
              <a:t> </a:t>
            </a:r>
            <a:r>
              <a:rPr lang="en-GB" sz="1600" dirty="0" err="1"/>
              <a:t>Evohaler</a:t>
            </a:r>
            <a:r>
              <a:rPr lang="en-GB" sz="1600" dirty="0"/>
              <a:t> </a:t>
            </a:r>
            <a:r>
              <a:rPr lang="en-GB" sz="1600" dirty="0" err="1"/>
              <a:t>prn</a:t>
            </a:r>
            <a:r>
              <a:rPr lang="en-GB" sz="1600" dirty="0"/>
              <a:t> x 2</a:t>
            </a:r>
          </a:p>
          <a:p>
            <a:pPr marL="0" indent="0">
              <a:buNone/>
            </a:pPr>
            <a:r>
              <a:rPr lang="en-GB" sz="1600" dirty="0"/>
              <a:t>GTN spray 180 dose x 1</a:t>
            </a:r>
          </a:p>
          <a:p>
            <a:pPr marL="0" indent="0">
              <a:buNone/>
            </a:pPr>
            <a:r>
              <a:rPr lang="en-GB" sz="1600" dirty="0" err="1"/>
              <a:t>Oilatum</a:t>
            </a:r>
            <a:r>
              <a:rPr lang="en-GB" sz="1600" dirty="0"/>
              <a:t> Emollient 300ml x 2</a:t>
            </a:r>
          </a:p>
          <a:p>
            <a:pPr marL="0" indent="0">
              <a:buNone/>
            </a:pPr>
            <a:endParaRPr lang="en-GB" sz="1600" dirty="0"/>
          </a:p>
          <a:p>
            <a:pPr marL="0" indent="0">
              <a:buNone/>
            </a:pPr>
            <a:endParaRPr lang="en-GB" sz="1600" dirty="0"/>
          </a:p>
          <a:p>
            <a:pPr marL="0" indent="0">
              <a:buNone/>
            </a:pPr>
            <a:endParaRPr lang="en-GB" sz="16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8042276" cy="1336956"/>
          </a:xfrm>
        </p:spPr>
        <p:txBody>
          <a:bodyPr/>
          <a:lstStyle/>
          <a:p>
            <a:r>
              <a:rPr lang="en-GB" dirty="0">
                <a:solidFill>
                  <a:srgbClr val="008000"/>
                </a:solidFill>
              </a:rPr>
              <a:t>Good </a:t>
            </a:r>
            <a:r>
              <a:rPr lang="en-GB" dirty="0" err="1">
                <a:solidFill>
                  <a:srgbClr val="008000"/>
                </a:solidFill>
              </a:rPr>
              <a:t>vs</a:t>
            </a:r>
            <a:r>
              <a:rPr lang="en-GB" dirty="0">
                <a:solidFill>
                  <a:srgbClr val="008000"/>
                </a:solidFill>
              </a:rPr>
              <a:t> Bad</a:t>
            </a:r>
            <a:br>
              <a:rPr lang="en-GB" dirty="0">
                <a:solidFill>
                  <a:srgbClr val="008000"/>
                </a:solidFill>
              </a:rPr>
            </a:br>
            <a:r>
              <a:rPr lang="en-GB" dirty="0">
                <a:solidFill>
                  <a:srgbClr val="008000"/>
                </a:solidFill>
              </a:rPr>
              <a:t>Repeat Dispensing?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76256" y="2708920"/>
            <a:ext cx="69802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600" dirty="0">
                <a:solidFill>
                  <a:srgbClr val="008000"/>
                </a:solidFill>
              </a:rPr>
              <a:t>?</a:t>
            </a:r>
          </a:p>
        </p:txBody>
      </p:sp>
      <p:sp>
        <p:nvSpPr>
          <p:cNvPr id="8" name="Cloud Callout 7"/>
          <p:cNvSpPr/>
          <p:nvPr/>
        </p:nvSpPr>
        <p:spPr>
          <a:xfrm>
            <a:off x="251520" y="764704"/>
            <a:ext cx="8424936" cy="4896544"/>
          </a:xfrm>
          <a:prstGeom prst="cloudCallo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/>
          <p:nvPr/>
        </p:nvSpPr>
        <p:spPr>
          <a:xfrm>
            <a:off x="666642" y="1368873"/>
            <a:ext cx="734481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dirty="0">
                <a:solidFill>
                  <a:srgbClr val="008000"/>
                </a:solidFill>
              </a:rPr>
              <a:t>  Less about what is prescribed and more about how it is prescribed</a:t>
            </a:r>
          </a:p>
        </p:txBody>
      </p:sp>
    </p:spTree>
    <p:extLst>
      <p:ext uri="{BB962C8B-B14F-4D97-AF65-F5344CB8AC3E}">
        <p14:creationId xmlns:p14="http://schemas.microsoft.com/office/powerpoint/2010/main" val="1072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:dissolve/>
      </p:transition>
    </mc:Choice>
    <mc:Fallback xmlns="">
      <p:transition xmlns:p14="http://schemas.microsoft.com/office/powerpoint/2010/main" spd="slow">
        <p:dissolv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90164" y="260648"/>
            <a:ext cx="8042276" cy="504056"/>
          </a:xfrm>
        </p:spPr>
        <p:txBody>
          <a:bodyPr/>
          <a:lstStyle/>
          <a:p>
            <a:r>
              <a:rPr lang="en-GB" sz="2800" dirty="0"/>
              <a:t>EPSR2 – Repeat Dispensing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39552" y="1196752"/>
            <a:ext cx="79208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/>
              <a:t>Which patients 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9552" y="2060848"/>
            <a:ext cx="8352928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/>
              <a:buChar char="•"/>
            </a:pPr>
            <a:r>
              <a:rPr lang="en-GB" sz="3200" dirty="0">
                <a:solidFill>
                  <a:srgbClr val="008000"/>
                </a:solidFill>
              </a:rPr>
              <a:t>On regular repeat medications with clearly defined doses</a:t>
            </a:r>
          </a:p>
          <a:p>
            <a:pPr marL="571500" indent="-571500">
              <a:buFont typeface="Arial"/>
              <a:buChar char="•"/>
            </a:pPr>
            <a:r>
              <a:rPr lang="en-GB" sz="3200" dirty="0">
                <a:solidFill>
                  <a:srgbClr val="008000"/>
                </a:solidFill>
              </a:rPr>
              <a:t>On regular repeat medications with less clearly defined doses</a:t>
            </a:r>
          </a:p>
          <a:p>
            <a:pPr marL="571500" indent="-571500">
              <a:buFont typeface="Arial"/>
              <a:buChar char="•"/>
            </a:pPr>
            <a:r>
              <a:rPr lang="en-GB" sz="3200" dirty="0">
                <a:solidFill>
                  <a:srgbClr val="008000"/>
                </a:solidFill>
              </a:rPr>
              <a:t>On irregular repeat medications with less clearly defined doses</a:t>
            </a:r>
          </a:p>
          <a:p>
            <a:pPr marL="571500" indent="-571500">
              <a:buFont typeface="Arial"/>
              <a:buChar char="•"/>
            </a:pPr>
            <a:endParaRPr lang="en-GB" sz="3200" dirty="0">
              <a:solidFill>
                <a:srgbClr val="000090"/>
              </a:solidFill>
            </a:endParaRPr>
          </a:p>
          <a:p>
            <a:pPr marL="571500" indent="-571500">
              <a:buFont typeface="Arial"/>
              <a:buChar char="•"/>
            </a:pPr>
            <a:endParaRPr lang="en-GB" sz="3200" dirty="0">
              <a:solidFill>
                <a:srgbClr val="000090"/>
              </a:solidFill>
            </a:endParaRPr>
          </a:p>
          <a:p>
            <a:pPr marL="571500" indent="-571500">
              <a:buFont typeface="Arial"/>
              <a:buChar char="•"/>
            </a:pPr>
            <a:endParaRPr lang="en-GB" sz="3600" dirty="0">
              <a:solidFill>
                <a:srgbClr val="0000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282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xmlns:p14="http://schemas.microsoft.com/office/powerpoint/2010/main"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90164" y="260648"/>
            <a:ext cx="8042276" cy="504056"/>
          </a:xfrm>
        </p:spPr>
        <p:txBody>
          <a:bodyPr/>
          <a:lstStyle/>
          <a:p>
            <a:r>
              <a:rPr lang="en-GB" sz="2800" dirty="0"/>
              <a:t>EPSR2 – Repeat Dispensing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39552" y="1196752"/>
            <a:ext cx="79208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/>
              <a:t>Which patients 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9552" y="2060848"/>
            <a:ext cx="8352928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/>
              <a:buChar char="•"/>
            </a:pPr>
            <a:r>
              <a:rPr lang="en-GB" sz="3200" dirty="0">
                <a:solidFill>
                  <a:srgbClr val="008000"/>
                </a:solidFill>
              </a:rPr>
              <a:t>On</a:t>
            </a:r>
            <a:r>
              <a:rPr lang="en-GB" sz="3200" dirty="0">
                <a:solidFill>
                  <a:schemeClr val="bg1">
                    <a:lumMod val="75000"/>
                  </a:schemeClr>
                </a:solidFill>
              </a:rPr>
              <a:t> regular </a:t>
            </a:r>
            <a:r>
              <a:rPr lang="en-GB" sz="3200" dirty="0">
                <a:solidFill>
                  <a:srgbClr val="008000"/>
                </a:solidFill>
              </a:rPr>
              <a:t>repeat medications </a:t>
            </a:r>
            <a:r>
              <a:rPr lang="en-GB" sz="3200" dirty="0">
                <a:solidFill>
                  <a:schemeClr val="bg1">
                    <a:lumMod val="75000"/>
                  </a:schemeClr>
                </a:solidFill>
              </a:rPr>
              <a:t>with clearly defined doses</a:t>
            </a:r>
          </a:p>
          <a:p>
            <a:pPr marL="571500" indent="-571500">
              <a:buFont typeface="Arial"/>
              <a:buChar char="•"/>
            </a:pPr>
            <a:r>
              <a:rPr lang="en-GB" sz="3200" dirty="0">
                <a:solidFill>
                  <a:srgbClr val="008000"/>
                </a:solidFill>
              </a:rPr>
              <a:t>On</a:t>
            </a:r>
            <a:r>
              <a:rPr lang="en-GB" sz="3200" dirty="0">
                <a:solidFill>
                  <a:schemeClr val="bg1">
                    <a:lumMod val="75000"/>
                  </a:schemeClr>
                </a:solidFill>
              </a:rPr>
              <a:t> regular </a:t>
            </a:r>
            <a:r>
              <a:rPr lang="en-GB" sz="3200" dirty="0">
                <a:solidFill>
                  <a:srgbClr val="008000"/>
                </a:solidFill>
              </a:rPr>
              <a:t>repeat medications </a:t>
            </a:r>
            <a:r>
              <a:rPr lang="en-GB" sz="3200" dirty="0">
                <a:solidFill>
                  <a:schemeClr val="bg1">
                    <a:lumMod val="75000"/>
                  </a:schemeClr>
                </a:solidFill>
              </a:rPr>
              <a:t>with less clearly defined doses</a:t>
            </a:r>
          </a:p>
          <a:p>
            <a:pPr marL="571500" indent="-571500">
              <a:buFont typeface="Arial"/>
              <a:buChar char="•"/>
            </a:pPr>
            <a:r>
              <a:rPr lang="en-GB" sz="3200" dirty="0">
                <a:solidFill>
                  <a:srgbClr val="008000"/>
                </a:solidFill>
              </a:rPr>
              <a:t>On</a:t>
            </a:r>
            <a:r>
              <a:rPr lang="en-GB" sz="3200" dirty="0">
                <a:solidFill>
                  <a:srgbClr val="000090"/>
                </a:solidFill>
              </a:rPr>
              <a:t> </a:t>
            </a:r>
            <a:r>
              <a:rPr lang="en-GB" sz="3200" dirty="0">
                <a:solidFill>
                  <a:srgbClr val="D9D9D9"/>
                </a:solidFill>
              </a:rPr>
              <a:t>irregular</a:t>
            </a:r>
            <a:r>
              <a:rPr lang="en-GB" sz="3200" dirty="0">
                <a:solidFill>
                  <a:srgbClr val="000090"/>
                </a:solidFill>
              </a:rPr>
              <a:t> </a:t>
            </a:r>
            <a:r>
              <a:rPr lang="en-GB" sz="3200" dirty="0">
                <a:solidFill>
                  <a:srgbClr val="008000"/>
                </a:solidFill>
              </a:rPr>
              <a:t>repeat medications </a:t>
            </a:r>
            <a:r>
              <a:rPr lang="en-GB" sz="3200" dirty="0">
                <a:solidFill>
                  <a:srgbClr val="D9D9D9"/>
                </a:solidFill>
              </a:rPr>
              <a:t>with less clearly defined doses</a:t>
            </a:r>
          </a:p>
          <a:p>
            <a:pPr marL="571500" indent="-571500">
              <a:buFont typeface="Arial"/>
              <a:buChar char="•"/>
            </a:pPr>
            <a:endParaRPr lang="en-GB" sz="3200" dirty="0">
              <a:solidFill>
                <a:srgbClr val="000090"/>
              </a:solidFill>
            </a:endParaRPr>
          </a:p>
          <a:p>
            <a:pPr marL="571500" indent="-571500">
              <a:buFont typeface="Arial"/>
              <a:buChar char="•"/>
            </a:pPr>
            <a:endParaRPr lang="en-GB" sz="3200" dirty="0">
              <a:solidFill>
                <a:srgbClr val="000090"/>
              </a:solidFill>
            </a:endParaRPr>
          </a:p>
          <a:p>
            <a:pPr marL="571500" indent="-571500">
              <a:buFont typeface="Arial"/>
              <a:buChar char="•"/>
            </a:pPr>
            <a:endParaRPr lang="en-GB" sz="3600" dirty="0">
              <a:solidFill>
                <a:srgbClr val="0000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5442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xmlns:p14="http://schemas.microsoft.com/office/powerpoint/2010/main" spd="slow" advClick="0"/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7267" y="107576"/>
            <a:ext cx="8042276" cy="801144"/>
          </a:xfrm>
        </p:spPr>
        <p:txBody>
          <a:bodyPr/>
          <a:lstStyle/>
          <a:p>
            <a:r>
              <a:rPr lang="en-GB" sz="4400" dirty="0"/>
              <a:t>Electronic Repeat Dispensing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51520" y="1124744"/>
            <a:ext cx="44644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solidFill>
                  <a:srgbClr val="008000"/>
                </a:solidFill>
              </a:rPr>
              <a:t>GOOD PRACTICE– </a:t>
            </a:r>
            <a:endParaRPr lang="en-GB" sz="3200" dirty="0">
              <a:solidFill>
                <a:srgbClr val="008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139952" y="1196752"/>
            <a:ext cx="4752528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008000"/>
                </a:solidFill>
              </a:rPr>
              <a:t>what pharmacy needs!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39552" y="2348880"/>
            <a:ext cx="8352928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en-GB" sz="2600" dirty="0"/>
              <a:t>Once started on eRD patients stay on eRD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GB" sz="2600" dirty="0"/>
              <a:t>All repeat medications, not just some, should be moved to eRD. 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GB" sz="2600" dirty="0"/>
              <a:t>Print the associated “RA” token and give this to the patient 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600" dirty="0"/>
              <a:t>Prescribe in dose equivalent quantities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600" dirty="0"/>
              <a:t>Prescribe regular medications together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600" dirty="0"/>
              <a:t>Prescribe less predictable items separately</a:t>
            </a:r>
          </a:p>
        </p:txBody>
      </p:sp>
    </p:spTree>
    <p:extLst>
      <p:ext uri="{BB962C8B-B14F-4D97-AF65-F5344CB8AC3E}">
        <p14:creationId xmlns:p14="http://schemas.microsoft.com/office/powerpoint/2010/main" val="150425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7267" y="107576"/>
            <a:ext cx="8042276" cy="801144"/>
          </a:xfrm>
        </p:spPr>
        <p:txBody>
          <a:bodyPr/>
          <a:lstStyle/>
          <a:p>
            <a:r>
              <a:rPr lang="en-GB" sz="4400" dirty="0"/>
              <a:t>Electronic Repeat Dispensing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51520" y="1124744"/>
            <a:ext cx="44644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solidFill>
                  <a:srgbClr val="008000"/>
                </a:solidFill>
              </a:rPr>
              <a:t>GOOD PRACTICE– </a:t>
            </a:r>
            <a:endParaRPr lang="en-GB" sz="3200" dirty="0">
              <a:solidFill>
                <a:srgbClr val="008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139952" y="1196752"/>
            <a:ext cx="4752528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008000"/>
                </a:solidFill>
              </a:rPr>
              <a:t>what pharmacy needs!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39552" y="2276872"/>
            <a:ext cx="8496944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 startAt="7"/>
            </a:pPr>
            <a:r>
              <a:rPr lang="en-GB" sz="2600" dirty="0"/>
              <a:t>Specify the number of issues based on expected usage derived from previous supplies</a:t>
            </a:r>
          </a:p>
          <a:p>
            <a:pPr marL="457200" indent="-457200">
              <a:buFont typeface="+mj-lt"/>
              <a:buAutoNum type="arabicPeriod" startAt="7"/>
            </a:pPr>
            <a:r>
              <a:rPr lang="en-GB" sz="2600" dirty="0"/>
              <a:t>Rationalise quantities at the start (or get the pharmacy to do so)</a:t>
            </a:r>
          </a:p>
          <a:p>
            <a:pPr marL="457200" indent="-457200">
              <a:buFont typeface="+mj-lt"/>
              <a:buAutoNum type="arabicPeriod" startAt="7"/>
            </a:pPr>
            <a:r>
              <a:rPr lang="en-GB" sz="2600" dirty="0"/>
              <a:t>28-day prescriptions easier to manage than      56-day ?</a:t>
            </a:r>
          </a:p>
          <a:p>
            <a:pPr marL="457200" indent="-457200">
              <a:buFont typeface="+mj-lt"/>
              <a:buAutoNum type="arabicPeriod" startAt="7"/>
            </a:pPr>
            <a:r>
              <a:rPr lang="en-GB" sz="2600" dirty="0"/>
              <a:t>Prescribe for the full expected duration (</a:t>
            </a:r>
            <a:r>
              <a:rPr lang="en-GB" sz="2400" dirty="0"/>
              <a:t>13 x 28)</a:t>
            </a:r>
          </a:p>
          <a:p>
            <a:pPr marL="457200" indent="-457200">
              <a:buFont typeface="+mj-lt"/>
              <a:buAutoNum type="arabicPeriod" startAt="7"/>
            </a:pPr>
            <a:r>
              <a:rPr lang="en-GB" sz="2600" dirty="0"/>
              <a:t>Communicate and collaborate with your local pharmacies.</a:t>
            </a:r>
          </a:p>
          <a:p>
            <a:pPr marL="457200" lvl="0" indent="-457200">
              <a:buFont typeface="+mj-lt"/>
              <a:buAutoNum type="arabicPeriod" startAt="7"/>
            </a:pPr>
            <a:endParaRPr lang="en-GB" sz="2600" dirty="0"/>
          </a:p>
        </p:txBody>
      </p:sp>
    </p:spTree>
    <p:extLst>
      <p:ext uri="{BB962C8B-B14F-4D97-AF65-F5344CB8AC3E}">
        <p14:creationId xmlns:p14="http://schemas.microsoft.com/office/powerpoint/2010/main" val="136141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07576"/>
            <a:ext cx="8856984" cy="1336956"/>
          </a:xfrm>
        </p:spPr>
        <p:txBody>
          <a:bodyPr/>
          <a:lstStyle/>
          <a:p>
            <a:r>
              <a:rPr lang="en-GB" sz="3200" dirty="0"/>
              <a:t>What is Electronic Repeat Dispensing (eRD)? (Batch Prescribing)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Have you seen any healthcare professionals, (GP, Nurse or Hospital doctor) since your last repeat was supplied? </a:t>
            </a:r>
            <a:endParaRPr lang="en-GB" b="1" dirty="0">
              <a:solidFill>
                <a:srgbClr val="0070C0"/>
              </a:solidFill>
            </a:endParaRPr>
          </a:p>
          <a:p>
            <a:pPr lvl="0"/>
            <a:r>
              <a:rPr lang="en-GB" dirty="0"/>
              <a:t>Have you recently started taking any new medication on prescription or bought over the counter? </a:t>
            </a:r>
            <a:endParaRPr lang="en-GB" b="1" dirty="0">
              <a:solidFill>
                <a:srgbClr val="0070C0"/>
              </a:solidFill>
            </a:endParaRPr>
          </a:p>
          <a:p>
            <a:pPr lvl="0"/>
            <a:r>
              <a:rPr lang="en-GB" dirty="0"/>
              <a:t>Have you been having any problems with your medication or experiencing any side effects? </a:t>
            </a:r>
          </a:p>
          <a:p>
            <a:r>
              <a:rPr lang="en-GB" dirty="0"/>
              <a:t>Are there any items on your repeat prescription that you don’t need this month? </a:t>
            </a:r>
          </a:p>
        </p:txBody>
      </p:sp>
    </p:spTree>
    <p:extLst>
      <p:ext uri="{BB962C8B-B14F-4D97-AF65-F5344CB8AC3E}">
        <p14:creationId xmlns:p14="http://schemas.microsoft.com/office/powerpoint/2010/main" val="362498378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7267" y="107576"/>
            <a:ext cx="8042276" cy="801144"/>
          </a:xfrm>
        </p:spPr>
        <p:txBody>
          <a:bodyPr/>
          <a:lstStyle/>
          <a:p>
            <a:r>
              <a:rPr lang="en-GB" sz="4400" dirty="0"/>
              <a:t>Electronic Repeat Dispensing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51520" y="1124744"/>
            <a:ext cx="44644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solidFill>
                  <a:srgbClr val="008000"/>
                </a:solidFill>
              </a:rPr>
              <a:t>GOOD PRACTICE– </a:t>
            </a:r>
            <a:endParaRPr lang="en-GB" sz="3200" dirty="0">
              <a:solidFill>
                <a:srgbClr val="008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139952" y="1196752"/>
            <a:ext cx="4752528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008000"/>
                </a:solidFill>
              </a:rPr>
              <a:t>what patients need!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67544" y="1844824"/>
            <a:ext cx="8496944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600" dirty="0"/>
              <a:t>Consistent and continuous service</a:t>
            </a:r>
          </a:p>
          <a:p>
            <a:pPr marL="914400" lvl="1" indent="-457200">
              <a:buFont typeface="Lucida Grande"/>
              <a:buChar char="-"/>
            </a:pPr>
            <a:r>
              <a:rPr lang="en-GB" sz="2600" dirty="0"/>
              <a:t>once started on eRD patients stay on eRD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600" dirty="0"/>
              <a:t>Requests for renewal of eRD prescriptions should be dealt with in a timely manner</a:t>
            </a:r>
          </a:p>
          <a:p>
            <a:pPr marL="971550" lvl="1" indent="-514350">
              <a:buFont typeface="Lucida Grande"/>
              <a:buChar char="-"/>
            </a:pPr>
            <a:r>
              <a:rPr lang="en-GB" sz="2600" dirty="0"/>
              <a:t>request may appear to be (very) early but still need to be processed</a:t>
            </a:r>
          </a:p>
          <a:p>
            <a:pPr marL="971550" lvl="1" indent="-514350">
              <a:buFont typeface="Lucida Grande"/>
              <a:buChar char="-"/>
            </a:pPr>
            <a:r>
              <a:rPr lang="en-GB" sz="2600" dirty="0"/>
              <a:t>may require review, consultation, examination, tests</a:t>
            </a:r>
          </a:p>
          <a:p>
            <a:pPr marL="971550" lvl="1" indent="-514350">
              <a:buFont typeface="Lucida Grande"/>
              <a:buChar char="-"/>
            </a:pPr>
            <a:r>
              <a:rPr lang="en-GB" sz="2600" dirty="0"/>
              <a:t>start of next batch timed (post-dated) to coincide with end of previous batch?</a:t>
            </a:r>
          </a:p>
        </p:txBody>
      </p:sp>
    </p:spTree>
    <p:extLst>
      <p:ext uri="{BB962C8B-B14F-4D97-AF65-F5344CB8AC3E}">
        <p14:creationId xmlns:p14="http://schemas.microsoft.com/office/powerpoint/2010/main" val="589034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7267" y="107576"/>
            <a:ext cx="8042276" cy="801144"/>
          </a:xfrm>
        </p:spPr>
        <p:txBody>
          <a:bodyPr/>
          <a:lstStyle/>
          <a:p>
            <a:r>
              <a:rPr lang="en-GB" sz="4400" dirty="0"/>
              <a:t>Electronic Repeat Dispensing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79512" y="1124744"/>
            <a:ext cx="4536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solidFill>
                  <a:srgbClr val="008000"/>
                </a:solidFill>
              </a:rPr>
              <a:t>GOOD PRACTICE– </a:t>
            </a:r>
            <a:endParaRPr lang="en-GB" sz="3200" dirty="0">
              <a:solidFill>
                <a:srgbClr val="008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139952" y="1196752"/>
            <a:ext cx="5004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rgbClr val="008000"/>
                </a:solidFill>
              </a:rPr>
              <a:t>what pharmacies need to do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3568" y="3284984"/>
            <a:ext cx="770485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Arial"/>
              <a:buChar char="•"/>
            </a:pPr>
            <a:r>
              <a:rPr lang="en-GB" sz="3200" dirty="0"/>
              <a:t>Provide convenient access to all necessary regular medications</a:t>
            </a:r>
          </a:p>
          <a:p>
            <a:pPr marL="514350" indent="-514350">
              <a:buFont typeface="Arial"/>
              <a:buChar char="•"/>
            </a:pPr>
            <a:r>
              <a:rPr lang="en-GB" sz="3200" dirty="0"/>
              <a:t>When they are needed </a:t>
            </a:r>
          </a:p>
          <a:p>
            <a:pPr marL="514350" indent="-514350">
              <a:buFont typeface="Arial"/>
              <a:buChar char="•"/>
            </a:pPr>
            <a:r>
              <a:rPr lang="en-GB" sz="3200" dirty="0"/>
              <a:t>All of the time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93123" y="1844824"/>
            <a:ext cx="643247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3600" b="1" dirty="0"/>
              <a:t>Provide an efficient, </a:t>
            </a:r>
          </a:p>
          <a:p>
            <a:pPr algn="ctr"/>
            <a:r>
              <a:rPr lang="en-GB" sz="3600" b="1" dirty="0"/>
              <a:t>patient-centred </a:t>
            </a:r>
            <a:r>
              <a:rPr lang="en-GB" sz="3600" b="1" dirty="0" err="1"/>
              <a:t>eRD</a:t>
            </a:r>
            <a:r>
              <a:rPr lang="en-GB" sz="3600" b="1" dirty="0"/>
              <a:t> service</a:t>
            </a:r>
          </a:p>
        </p:txBody>
      </p:sp>
    </p:spTree>
    <p:extLst>
      <p:ext uri="{BB962C8B-B14F-4D97-AF65-F5344CB8AC3E}">
        <p14:creationId xmlns:p14="http://schemas.microsoft.com/office/powerpoint/2010/main" val="562015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7267" y="107576"/>
            <a:ext cx="8042276" cy="801144"/>
          </a:xfrm>
        </p:spPr>
        <p:txBody>
          <a:bodyPr/>
          <a:lstStyle/>
          <a:p>
            <a:r>
              <a:rPr lang="en-GB" sz="4400" dirty="0"/>
              <a:t>Electronic Repeat Dispensing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79512" y="1124744"/>
            <a:ext cx="4536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solidFill>
                  <a:srgbClr val="008000"/>
                </a:solidFill>
              </a:rPr>
              <a:t>GOOD PRACTICE– </a:t>
            </a:r>
            <a:endParaRPr lang="en-GB" sz="3200" dirty="0">
              <a:solidFill>
                <a:srgbClr val="008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139952" y="1196752"/>
            <a:ext cx="5004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rgbClr val="008000"/>
                </a:solidFill>
              </a:rPr>
              <a:t>what pharmacies need to do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9512" y="3284984"/>
            <a:ext cx="8856984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Arial"/>
              <a:buChar char="•"/>
            </a:pPr>
            <a:r>
              <a:rPr lang="en-GB" sz="3600" b="1" dirty="0"/>
              <a:t>ALL</a:t>
            </a:r>
            <a:r>
              <a:rPr lang="en-GB" sz="3600" dirty="0"/>
              <a:t> necessary regular medications</a:t>
            </a:r>
          </a:p>
          <a:p>
            <a:pPr marL="514350" indent="-514350">
              <a:buFont typeface="Arial"/>
              <a:buChar char="•"/>
            </a:pPr>
            <a:r>
              <a:rPr lang="en-GB" sz="3600" b="1" dirty="0"/>
              <a:t>ONLY</a:t>
            </a:r>
            <a:r>
              <a:rPr lang="en-GB" sz="3600" dirty="0"/>
              <a:t> if they are needed </a:t>
            </a:r>
          </a:p>
          <a:p>
            <a:pPr marL="514350" indent="-514350">
              <a:buFont typeface="Arial"/>
              <a:buChar char="•"/>
            </a:pPr>
            <a:r>
              <a:rPr lang="en-GB" sz="3600" b="1" dirty="0"/>
              <a:t>ONLY</a:t>
            </a:r>
            <a:r>
              <a:rPr lang="en-GB" sz="3600" dirty="0"/>
              <a:t> when they are due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93123" y="1844824"/>
            <a:ext cx="643247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3600" b="1" dirty="0"/>
              <a:t>Provide an efficient, </a:t>
            </a:r>
          </a:p>
          <a:p>
            <a:pPr algn="ctr"/>
            <a:r>
              <a:rPr lang="en-GB" sz="3600" b="1" dirty="0"/>
              <a:t>patient-centred </a:t>
            </a:r>
            <a:r>
              <a:rPr lang="en-GB" sz="3600" b="1" dirty="0" err="1"/>
              <a:t>eRD</a:t>
            </a:r>
            <a:r>
              <a:rPr lang="en-GB" sz="3600" b="1" dirty="0"/>
              <a:t> service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79512" y="5013176"/>
            <a:ext cx="87129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rgbClr val="008000"/>
                </a:solidFill>
              </a:rPr>
              <a:t>Managing patients rather than just dispensing </a:t>
            </a:r>
            <a:r>
              <a:rPr lang="en-GB" sz="2800" dirty="0" err="1">
                <a:solidFill>
                  <a:srgbClr val="008000"/>
                </a:solidFill>
              </a:rPr>
              <a:t>Rxs</a:t>
            </a:r>
            <a:endParaRPr lang="en-GB" sz="2800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8096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7267" y="107576"/>
            <a:ext cx="8042276" cy="801144"/>
          </a:xfrm>
        </p:spPr>
        <p:txBody>
          <a:bodyPr/>
          <a:lstStyle/>
          <a:p>
            <a:r>
              <a:rPr lang="en-GB" sz="4400" dirty="0"/>
              <a:t>Electronic Repeat Dispensing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3528" y="2060848"/>
            <a:ext cx="84969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latin typeface="Caflisch Script Pro Light"/>
                <a:cs typeface="Caflisch Script Pro Light"/>
              </a:rPr>
              <a:t>“change is not made without inconvenience, even from worse to better.”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36096" y="4005064"/>
            <a:ext cx="345638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flisch Script Pro Light"/>
                <a:cs typeface="Caflisch Script Pro Light"/>
              </a:rPr>
              <a:t>Richard Hooker 1554 </a:t>
            </a:r>
            <a:r>
              <a:rPr lang="mr-IN" sz="2800" dirty="0">
                <a:latin typeface="Caflisch Script Pro Light"/>
                <a:cs typeface="Caflisch Script Pro Light"/>
              </a:rPr>
              <a:t>–</a:t>
            </a:r>
            <a:r>
              <a:rPr lang="en-GB" sz="2800" dirty="0">
                <a:latin typeface="Caflisch Script Pro Light"/>
                <a:cs typeface="Caflisch Script Pro Light"/>
              </a:rPr>
              <a:t> 1600</a:t>
            </a:r>
          </a:p>
          <a:p>
            <a:endParaRPr lang="en-GB" sz="2800" dirty="0">
              <a:latin typeface="Caflisch Script Pro Light"/>
              <a:cs typeface="Caflisch Script Pro Light"/>
            </a:endParaRPr>
          </a:p>
        </p:txBody>
      </p:sp>
    </p:spTree>
    <p:extLst>
      <p:ext uri="{BB962C8B-B14F-4D97-AF65-F5344CB8AC3E}">
        <p14:creationId xmlns:p14="http://schemas.microsoft.com/office/powerpoint/2010/main" val="3807560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3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1772816"/>
            <a:ext cx="7416824" cy="40324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3200" dirty="0"/>
              <a:t>Potential benefits are enormous</a:t>
            </a:r>
          </a:p>
          <a:p>
            <a:pPr marL="0" indent="0">
              <a:buNone/>
            </a:pPr>
            <a:endParaRPr lang="en-GB" sz="1200" dirty="0"/>
          </a:p>
          <a:p>
            <a:pPr lvl="1"/>
            <a:r>
              <a:rPr lang="en-GB" sz="2800" dirty="0"/>
              <a:t>NHS 				Massive</a:t>
            </a:r>
          </a:p>
          <a:p>
            <a:pPr lvl="1"/>
            <a:r>
              <a:rPr lang="en-GB" sz="2800" dirty="0"/>
              <a:t>Patients			Huge</a:t>
            </a:r>
          </a:p>
          <a:p>
            <a:pPr lvl="1"/>
            <a:r>
              <a:rPr lang="en-GB" sz="2800" dirty="0"/>
              <a:t>GP Surgeries		Great</a:t>
            </a:r>
          </a:p>
          <a:p>
            <a:pPr lvl="1"/>
            <a:r>
              <a:rPr lang="en-GB" sz="2800" dirty="0"/>
              <a:t>Pharmacies			Significant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Why do we need Electronic Repeat Dispensing?</a:t>
            </a:r>
          </a:p>
        </p:txBody>
      </p:sp>
    </p:spTree>
    <p:extLst>
      <p:ext uri="{BB962C8B-B14F-4D97-AF65-F5344CB8AC3E}">
        <p14:creationId xmlns:p14="http://schemas.microsoft.com/office/powerpoint/2010/main" val="2658618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Repeat Prescribing</a:t>
            </a:r>
            <a:br>
              <a:rPr lang="en-GB" dirty="0"/>
            </a:br>
            <a:r>
              <a:rPr lang="en-GB" sz="4000" dirty="0"/>
              <a:t>(current position)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Clinical decision to treat patient with medication until next review (up to one year)</a:t>
            </a:r>
          </a:p>
          <a:p>
            <a:r>
              <a:rPr lang="en-GB" dirty="0"/>
              <a:t>Unless something changes, there is no need to see that patient again until the next review.</a:t>
            </a:r>
          </a:p>
          <a:p>
            <a:r>
              <a:rPr lang="en-GB" dirty="0"/>
              <a:t>Patient needs access to medications so prescriptions must be requested, processed, generated, signed and issued every 28 or 56 days</a:t>
            </a:r>
          </a:p>
          <a:p>
            <a:r>
              <a:rPr lang="en-GB" dirty="0"/>
              <a:t>Slow, bureaucratic and inefficient</a:t>
            </a:r>
          </a:p>
          <a:p>
            <a:r>
              <a:rPr lang="en-GB" dirty="0"/>
              <a:t>Industry created to facilitate a clinical decision made once a year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8059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836712"/>
            <a:ext cx="8042276" cy="8280920"/>
          </a:xfrm>
        </p:spPr>
        <p:txBody>
          <a:bodyPr>
            <a:normAutofit lnSpcReduction="10000"/>
          </a:bodyPr>
          <a:lstStyle/>
          <a:p>
            <a:r>
              <a:rPr lang="en-GB" dirty="0"/>
              <a:t>Patient generates request before current supply runs out and submits to pharmacy</a:t>
            </a:r>
          </a:p>
          <a:p>
            <a:r>
              <a:rPr lang="en-GB" dirty="0"/>
              <a:t>Pharmacy records request, sorts and submits to appropriate surgery</a:t>
            </a:r>
          </a:p>
          <a:p>
            <a:r>
              <a:rPr lang="en-GB" dirty="0"/>
              <a:t>Request transported to correct surgery</a:t>
            </a:r>
          </a:p>
          <a:p>
            <a:r>
              <a:rPr lang="en-GB" dirty="0"/>
              <a:t>Request unpacked, processed and used to generate next prescription</a:t>
            </a:r>
          </a:p>
          <a:p>
            <a:r>
              <a:rPr lang="en-GB" dirty="0"/>
              <a:t>New prescriptions sorted and sent to designated prescriber to approve and sign</a:t>
            </a:r>
          </a:p>
          <a:p>
            <a:r>
              <a:rPr lang="en-GB" dirty="0"/>
              <a:t>Signed prescriptions collected and sorted by destination </a:t>
            </a:r>
          </a:p>
          <a:p>
            <a:pPr lvl="2">
              <a:buFont typeface="Lucida Grande"/>
              <a:buChar char="-"/>
            </a:pPr>
            <a:r>
              <a:rPr lang="en-GB" dirty="0"/>
              <a:t>(post, collect, pharmacy collect)</a:t>
            </a:r>
          </a:p>
          <a:p>
            <a:r>
              <a:rPr lang="en-GB" dirty="0"/>
              <a:t>Prescription transported to correct pharmacy</a:t>
            </a:r>
          </a:p>
          <a:p>
            <a:r>
              <a:rPr lang="en-GB" dirty="0"/>
              <a:t>Prescriptions sorted and checked off against original request register</a:t>
            </a:r>
          </a:p>
          <a:p>
            <a:r>
              <a:rPr lang="en-GB" dirty="0"/>
              <a:t>Prescription dispensed</a:t>
            </a:r>
          </a:p>
          <a:p>
            <a:r>
              <a:rPr lang="en-GB" dirty="0"/>
              <a:t>Wait 28 / 56 days then repeat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729136"/>
          </a:xfrm>
          <a:solidFill>
            <a:srgbClr val="FFFFFF"/>
          </a:solidFill>
        </p:spPr>
        <p:txBody>
          <a:bodyPr/>
          <a:lstStyle/>
          <a:p>
            <a:r>
              <a:rPr lang="en-GB" dirty="0"/>
              <a:t>Prescription Merry-go-round</a:t>
            </a:r>
          </a:p>
        </p:txBody>
      </p:sp>
    </p:spTree>
    <p:extLst>
      <p:ext uri="{BB962C8B-B14F-4D97-AF65-F5344CB8AC3E}">
        <p14:creationId xmlns:p14="http://schemas.microsoft.com/office/powerpoint/2010/main" val="3218832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2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20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20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20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042276" cy="2808312"/>
          </a:xfrm>
        </p:spPr>
        <p:txBody>
          <a:bodyPr/>
          <a:lstStyle/>
          <a:p>
            <a:r>
              <a:rPr lang="en-GB" dirty="0"/>
              <a:t>Possible to predict from the original request what would appear on the prescription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2636912"/>
            <a:ext cx="8042276" cy="3306688"/>
          </a:xfrm>
        </p:spPr>
        <p:txBody>
          <a:bodyPr>
            <a:normAutofit/>
          </a:bodyPr>
          <a:lstStyle/>
          <a:p>
            <a:r>
              <a:rPr lang="en-GB" sz="2800" dirty="0"/>
              <a:t>Repeat Prescribing is:</a:t>
            </a:r>
            <a:endParaRPr lang="en-GB" sz="1100" dirty="0"/>
          </a:p>
          <a:p>
            <a:pPr lvl="1"/>
            <a:r>
              <a:rPr lang="en-GB" dirty="0"/>
              <a:t>Slow and inefficient (2 to 5 days from submitting request to receiving prescription)</a:t>
            </a:r>
          </a:p>
          <a:p>
            <a:pPr lvl="1"/>
            <a:r>
              <a:rPr lang="en-GB" dirty="0"/>
              <a:t>Repetitive (needed every 28 or 56 days)</a:t>
            </a:r>
          </a:p>
          <a:p>
            <a:pPr lvl="1"/>
            <a:r>
              <a:rPr lang="en-GB" dirty="0"/>
              <a:t>Labour intensive (paper request and/or prescription handled by more than 10 people)</a:t>
            </a:r>
          </a:p>
          <a:p>
            <a:pPr lvl="1"/>
            <a:r>
              <a:rPr lang="en-GB" dirty="0"/>
              <a:t>Over bureaucratic and largely pointless (confirms a prescribing decision already made)</a:t>
            </a:r>
          </a:p>
          <a:p>
            <a:pPr lvl="1"/>
            <a:endParaRPr lang="en-GB" dirty="0"/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 rot="20615968">
            <a:off x="434655" y="2285702"/>
            <a:ext cx="7992888" cy="1938992"/>
          </a:xfrm>
          <a:prstGeom prst="rect">
            <a:avLst/>
          </a:prstGeom>
          <a:solidFill>
            <a:srgbClr val="F8FFAE"/>
          </a:solidFill>
          <a:ln w="38100" cmpd="sng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6000" b="1" dirty="0">
                <a:solidFill>
                  <a:srgbClr val="FF0000"/>
                </a:solidFill>
              </a:rPr>
              <a:t>THERE HAS TO BE A BETTER WAY !!!</a:t>
            </a:r>
          </a:p>
        </p:txBody>
      </p:sp>
    </p:spTree>
    <p:extLst>
      <p:ext uri="{BB962C8B-B14F-4D97-AF65-F5344CB8AC3E}">
        <p14:creationId xmlns:p14="http://schemas.microsoft.com/office/powerpoint/2010/main" val="2323389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0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628800"/>
            <a:ext cx="8136904" cy="40324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3200" dirty="0"/>
              <a:t>Potential benefits are huge</a:t>
            </a:r>
          </a:p>
          <a:p>
            <a:pPr marL="0" indent="0">
              <a:buNone/>
            </a:pPr>
            <a:endParaRPr lang="en-GB" sz="1200" dirty="0"/>
          </a:p>
          <a:p>
            <a:pPr lvl="1"/>
            <a:r>
              <a:rPr lang="en-GB" sz="2800" dirty="0"/>
              <a:t>NHS</a:t>
            </a:r>
          </a:p>
          <a:p>
            <a:pPr lvl="2">
              <a:buFont typeface="Wingdings" charset="2"/>
              <a:buChar char="ü"/>
            </a:pPr>
            <a:r>
              <a:rPr lang="en-GB" sz="2600" dirty="0"/>
              <a:t>Efficiency</a:t>
            </a:r>
          </a:p>
          <a:p>
            <a:pPr lvl="2">
              <a:buFont typeface="Wingdings" charset="2"/>
              <a:buChar char="ü"/>
            </a:pPr>
            <a:r>
              <a:rPr lang="en-GB" sz="2600" dirty="0"/>
              <a:t>Safety</a:t>
            </a:r>
          </a:p>
          <a:p>
            <a:pPr lvl="2">
              <a:buFont typeface="Wingdings" charset="2"/>
              <a:buChar char="ü"/>
            </a:pPr>
            <a:r>
              <a:rPr lang="en-GB" sz="2600" dirty="0"/>
              <a:t>Savings</a:t>
            </a:r>
          </a:p>
          <a:p>
            <a:pPr lvl="2">
              <a:buFont typeface="Wingdings" charset="2"/>
              <a:buChar char="ü"/>
            </a:pPr>
            <a:r>
              <a:rPr lang="en-GB" sz="2600" dirty="0"/>
              <a:t>Improved services</a:t>
            </a:r>
          </a:p>
          <a:p>
            <a:pPr lvl="2">
              <a:buFont typeface="Wingdings" charset="2"/>
              <a:buChar char="ü"/>
            </a:pPr>
            <a:r>
              <a:rPr lang="en-GB" sz="2600" dirty="0"/>
              <a:t>Data processing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Why we need Electronic Repeat Dispensing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330" y="2564904"/>
            <a:ext cx="8264590" cy="3139321"/>
          </a:xfrm>
          <a:prstGeom prst="rect">
            <a:avLst/>
          </a:prstGeom>
          <a:solidFill>
            <a:srgbClr val="FF000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66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2.7 million hours of</a:t>
            </a:r>
          </a:p>
          <a:p>
            <a:pPr algn="ctr"/>
            <a:r>
              <a:rPr lang="en-GB" sz="66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GP practice hours </a:t>
            </a:r>
          </a:p>
          <a:p>
            <a:pPr algn="ctr"/>
            <a:r>
              <a:rPr lang="en-GB" sz="66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saved each year</a:t>
            </a:r>
          </a:p>
        </p:txBody>
      </p:sp>
    </p:spTree>
    <p:extLst>
      <p:ext uri="{BB962C8B-B14F-4D97-AF65-F5344CB8AC3E}">
        <p14:creationId xmlns:p14="http://schemas.microsoft.com/office/powerpoint/2010/main" val="532854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628800"/>
            <a:ext cx="8136904" cy="40324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3200" dirty="0"/>
              <a:t>Potential benefits are huge</a:t>
            </a:r>
          </a:p>
          <a:p>
            <a:pPr marL="0" indent="0">
              <a:buNone/>
            </a:pPr>
            <a:endParaRPr lang="en-GB" sz="1200" dirty="0"/>
          </a:p>
          <a:p>
            <a:pPr lvl="1"/>
            <a:r>
              <a:rPr lang="en-GB" sz="2800" dirty="0"/>
              <a:t>Patients</a:t>
            </a:r>
          </a:p>
          <a:p>
            <a:pPr lvl="2">
              <a:buFont typeface="Wingdings" charset="2"/>
              <a:buChar char="ü"/>
            </a:pPr>
            <a:r>
              <a:rPr lang="en-GB" sz="2600" dirty="0"/>
              <a:t>Easier access to medication</a:t>
            </a:r>
          </a:p>
          <a:p>
            <a:pPr lvl="2">
              <a:buFont typeface="Wingdings" charset="2"/>
              <a:buChar char="ü"/>
            </a:pPr>
            <a:r>
              <a:rPr lang="en-GB" sz="2600" dirty="0"/>
              <a:t>No need to order 48 hours in advance</a:t>
            </a:r>
          </a:p>
          <a:p>
            <a:pPr lvl="2">
              <a:buFont typeface="Wingdings" charset="2"/>
              <a:buChar char="ü"/>
            </a:pPr>
            <a:r>
              <a:rPr lang="en-GB" sz="2600" dirty="0"/>
              <a:t>One stop service</a:t>
            </a:r>
          </a:p>
          <a:p>
            <a:pPr lvl="2">
              <a:buFont typeface="Wingdings" charset="2"/>
              <a:buChar char="ü"/>
            </a:pPr>
            <a:r>
              <a:rPr lang="en-GB" sz="2600" dirty="0"/>
              <a:t>Less likely to run out of medications</a:t>
            </a:r>
          </a:p>
          <a:p>
            <a:pPr lvl="2">
              <a:buFont typeface="Wingdings" charset="2"/>
              <a:buChar char="ü"/>
            </a:pPr>
            <a:r>
              <a:rPr lang="en-GB" sz="2600" dirty="0"/>
              <a:t>No need to hoard medicines just in case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Why do we need Electronic Repeat Dispensing?</a:t>
            </a:r>
          </a:p>
        </p:txBody>
      </p:sp>
    </p:spTree>
    <p:extLst>
      <p:ext uri="{BB962C8B-B14F-4D97-AF65-F5344CB8AC3E}">
        <p14:creationId xmlns:p14="http://schemas.microsoft.com/office/powerpoint/2010/main" val="326440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14092</TotalTime>
  <Words>1556</Words>
  <Application>Microsoft Office PowerPoint</Application>
  <PresentationFormat>On-screen Show (4:3)</PresentationFormat>
  <Paragraphs>309</Paragraphs>
  <Slides>33</Slides>
  <Notes>28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3" baseType="lpstr">
      <vt:lpstr>Arial</vt:lpstr>
      <vt:lpstr>Caflisch Script Pro Light</vt:lpstr>
      <vt:lpstr>Calibri</vt:lpstr>
      <vt:lpstr>Helvetica Neue</vt:lpstr>
      <vt:lpstr>Lucida Grande</vt:lpstr>
      <vt:lpstr>News Gothic MT</vt:lpstr>
      <vt:lpstr>Wingdings</vt:lpstr>
      <vt:lpstr>Wingdings 2</vt:lpstr>
      <vt:lpstr>Zapf Dingbats</vt:lpstr>
      <vt:lpstr>Breeze</vt:lpstr>
      <vt:lpstr>THE ELECTRONIC PRESCRIPTION SERVICE  and  REPEAT DISPENSING (eRD)</vt:lpstr>
      <vt:lpstr>What is Electronic Repeat Dispensing (eRD)? (Batch Prescribing)</vt:lpstr>
      <vt:lpstr>What is Electronic Repeat Dispensing (eRD)? (Batch Prescribing)</vt:lpstr>
      <vt:lpstr>Why do we need Electronic Repeat Dispensing?</vt:lpstr>
      <vt:lpstr>Repeat Prescribing (current position)</vt:lpstr>
      <vt:lpstr>Prescription Merry-go-round</vt:lpstr>
      <vt:lpstr>Possible to predict from the original request what would appear on the prescription </vt:lpstr>
      <vt:lpstr>Why we need Electronic Repeat Dispensing</vt:lpstr>
      <vt:lpstr>Why do we need Electronic Repeat Dispensing?</vt:lpstr>
      <vt:lpstr>Why do we need Electronic Repeat Dispensing?</vt:lpstr>
      <vt:lpstr>Why do we need Electronic Repeat Dispensing?</vt:lpstr>
      <vt:lpstr>Why do we need Electronic Repeat Dispensing?</vt:lpstr>
      <vt:lpstr>Why do we need Electronic Repeat Dispensing?</vt:lpstr>
      <vt:lpstr>Challenges to Electronic Repeat Dispensing?</vt:lpstr>
      <vt:lpstr>Challenges to Electronic Repeat Dispensing?</vt:lpstr>
      <vt:lpstr>Challenges to Electronic Repeat Dispensing?</vt:lpstr>
      <vt:lpstr>Electronic Repeat Dispensing is a partnership</vt:lpstr>
      <vt:lpstr>Good vs Bad Repeat Dispensing?</vt:lpstr>
      <vt:lpstr>Good vs Bad Repeat Dispensing?</vt:lpstr>
      <vt:lpstr>Good vs Bad Repeat Dispensing?</vt:lpstr>
      <vt:lpstr>Good vs Bad Repeat Dispensing?</vt:lpstr>
      <vt:lpstr>Good vs Bad Repeat Dispensing?</vt:lpstr>
      <vt:lpstr>Good vs Bad Repeat Dispensing?</vt:lpstr>
      <vt:lpstr>Good vs Bad Repeat Dispensing?</vt:lpstr>
      <vt:lpstr>Good vs Bad Repeat Dispensing?</vt:lpstr>
      <vt:lpstr>EPSR2 – Repeat Dispensing</vt:lpstr>
      <vt:lpstr>EPSR2 – Repeat Dispensing</vt:lpstr>
      <vt:lpstr>Electronic Repeat Dispensing</vt:lpstr>
      <vt:lpstr>Electronic Repeat Dispensing</vt:lpstr>
      <vt:lpstr>Electronic Repeat Dispensing</vt:lpstr>
      <vt:lpstr>Electronic Repeat Dispensing</vt:lpstr>
      <vt:lpstr>Electronic Repeat Dispensing</vt:lpstr>
      <vt:lpstr>Electronic Repeat Dispensing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LPC Office</dc:creator>
  <cp:lastModifiedBy>Debby Crockford</cp:lastModifiedBy>
  <cp:revision>262</cp:revision>
  <cp:lastPrinted>2018-02-12T13:11:33Z</cp:lastPrinted>
  <dcterms:created xsi:type="dcterms:W3CDTF">2011-11-28T09:48:18Z</dcterms:created>
  <dcterms:modified xsi:type="dcterms:W3CDTF">2018-04-19T15:24:06Z</dcterms:modified>
</cp:coreProperties>
</file>